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34"/>
  </p:notesMasterIdLst>
  <p:sldIdLst>
    <p:sldId id="256" r:id="rId5"/>
    <p:sldId id="1071" r:id="rId6"/>
    <p:sldId id="1069" r:id="rId7"/>
    <p:sldId id="1029" r:id="rId8"/>
    <p:sldId id="1042" r:id="rId9"/>
    <p:sldId id="1044" r:id="rId10"/>
    <p:sldId id="1072" r:id="rId11"/>
    <p:sldId id="1073" r:id="rId12"/>
    <p:sldId id="1068" r:id="rId13"/>
    <p:sldId id="1070" r:id="rId14"/>
    <p:sldId id="1076" r:id="rId15"/>
    <p:sldId id="1040" r:id="rId16"/>
    <p:sldId id="1037" r:id="rId17"/>
    <p:sldId id="1061" r:id="rId18"/>
    <p:sldId id="1062" r:id="rId19"/>
    <p:sldId id="1046" r:id="rId20"/>
    <p:sldId id="1063" r:id="rId21"/>
    <p:sldId id="1047" r:id="rId22"/>
    <p:sldId id="405" r:id="rId23"/>
    <p:sldId id="1050" r:id="rId24"/>
    <p:sldId id="1011" r:id="rId25"/>
    <p:sldId id="1053" r:id="rId26"/>
    <p:sldId id="1025" r:id="rId27"/>
    <p:sldId id="1064" r:id="rId28"/>
    <p:sldId id="1065" r:id="rId29"/>
    <p:sldId id="1078" r:id="rId30"/>
    <p:sldId id="1074" r:id="rId31"/>
    <p:sldId id="1077" r:id="rId32"/>
    <p:sldId id="104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660"/>
  </p:normalViewPr>
  <p:slideViewPr>
    <p:cSldViewPr snapToGrid="0">
      <p:cViewPr varScale="1">
        <p:scale>
          <a:sx n="59" d="100"/>
          <a:sy n="59" d="100"/>
        </p:scale>
        <p:origin x="94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F2A8D-962A-4BBA-8C49-567E8362DB00}"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293C0382-274B-460D-8FA2-185E42654D1B}">
      <dgm:prSet/>
      <dgm:spPr/>
      <dgm:t>
        <a:bodyPr/>
        <a:lstStyle/>
        <a:p>
          <a:pPr algn="ctr"/>
          <a:r>
            <a:rPr lang="en-US" b="1" dirty="0"/>
            <a:t>The New Jersey Mask Mandate issued by our Governor in August of 2021 is still in place. Students must continue to wear facial masks when in school. Exceptions include:</a:t>
          </a:r>
        </a:p>
      </dgm:t>
    </dgm:pt>
    <dgm:pt modelId="{48CCFA24-8753-4936-B6F0-B966EE0AA7E4}" type="parTrans" cxnId="{849A982A-21C9-4F8C-B520-76BC12BF91C0}">
      <dgm:prSet/>
      <dgm:spPr/>
      <dgm:t>
        <a:bodyPr/>
        <a:lstStyle/>
        <a:p>
          <a:endParaRPr lang="en-US"/>
        </a:p>
      </dgm:t>
    </dgm:pt>
    <dgm:pt modelId="{CAF8E846-5243-40F0-B121-E6AAFDAEABA2}" type="sibTrans" cxnId="{849A982A-21C9-4F8C-B520-76BC12BF91C0}">
      <dgm:prSet/>
      <dgm:spPr/>
      <dgm:t>
        <a:bodyPr/>
        <a:lstStyle/>
        <a:p>
          <a:endParaRPr lang="en-US"/>
        </a:p>
      </dgm:t>
    </dgm:pt>
    <dgm:pt modelId="{52902BD7-419F-4199-A60E-5EC311135D74}">
      <dgm:prSet/>
      <dgm:spPr/>
      <dgm:t>
        <a:bodyPr/>
        <a:lstStyle/>
        <a:p>
          <a:r>
            <a:rPr lang="en-US" dirty="0"/>
            <a:t>1. When doing so would inhibit the individual’s health, such as when the individual is exposed to extreme heat indoors; or </a:t>
          </a:r>
        </a:p>
      </dgm:t>
    </dgm:pt>
    <dgm:pt modelId="{DCCB955D-901A-45D2-A745-CC379630B4CD}" type="parTrans" cxnId="{F0BD9DB2-7B3E-4A50-A64D-A34116F50A4A}">
      <dgm:prSet/>
      <dgm:spPr/>
      <dgm:t>
        <a:bodyPr/>
        <a:lstStyle/>
        <a:p>
          <a:endParaRPr lang="en-US"/>
        </a:p>
      </dgm:t>
    </dgm:pt>
    <dgm:pt modelId="{899470CD-2288-49A5-9E75-070EC18BAEE9}" type="sibTrans" cxnId="{F0BD9DB2-7B3E-4A50-A64D-A34116F50A4A}">
      <dgm:prSet/>
      <dgm:spPr/>
      <dgm:t>
        <a:bodyPr/>
        <a:lstStyle/>
        <a:p>
          <a:endParaRPr lang="en-US"/>
        </a:p>
      </dgm:t>
    </dgm:pt>
    <dgm:pt modelId="{495C8412-E191-4695-B7E0-E1DA9680E3A2}">
      <dgm:prSet/>
      <dgm:spPr/>
      <dgm:t>
        <a:bodyPr/>
        <a:lstStyle/>
        <a:p>
          <a:r>
            <a:rPr lang="en-US" dirty="0"/>
            <a:t>2. When the individual has trouble breathing, is unconscious, incapacitated, or otherwise unable to remove a face masks without assistance; or</a:t>
          </a:r>
        </a:p>
      </dgm:t>
    </dgm:pt>
    <dgm:pt modelId="{3F7DE04E-FBE5-4688-887D-B819D0E88347}" type="parTrans" cxnId="{58C2E962-CD05-4BDD-AAAE-B1DAC6F56F2B}">
      <dgm:prSet/>
      <dgm:spPr/>
      <dgm:t>
        <a:bodyPr/>
        <a:lstStyle/>
        <a:p>
          <a:endParaRPr lang="en-US"/>
        </a:p>
      </dgm:t>
    </dgm:pt>
    <dgm:pt modelId="{5A6A1BAF-1286-4CFC-9854-49A02F34D828}" type="sibTrans" cxnId="{58C2E962-CD05-4BDD-AAAE-B1DAC6F56F2B}">
      <dgm:prSet/>
      <dgm:spPr/>
      <dgm:t>
        <a:bodyPr/>
        <a:lstStyle/>
        <a:p>
          <a:endParaRPr lang="en-US"/>
        </a:p>
      </dgm:t>
    </dgm:pt>
    <dgm:pt modelId="{2ABB90E5-AFD6-4412-8E18-9AA507298F47}">
      <dgm:prSet/>
      <dgm:spPr/>
      <dgm:t>
        <a:bodyPr/>
        <a:lstStyle/>
        <a:p>
          <a:r>
            <a:rPr lang="en-US" dirty="0"/>
            <a:t>3.  When a student’s documented medical condition or disability, as reflected in an Individualized Education Program (IEP) or Educational Plan pursuant to Section 504 of the Rehabilitation Act of 1973, precludes use of a face mask;  or </a:t>
          </a:r>
        </a:p>
      </dgm:t>
    </dgm:pt>
    <dgm:pt modelId="{CB2E4ED1-F27A-4D45-B180-682D85184B00}" type="parTrans" cxnId="{465B193A-4FB0-4B6F-A23B-F106134D345A}">
      <dgm:prSet/>
      <dgm:spPr/>
      <dgm:t>
        <a:bodyPr/>
        <a:lstStyle/>
        <a:p>
          <a:endParaRPr lang="en-US"/>
        </a:p>
      </dgm:t>
    </dgm:pt>
    <dgm:pt modelId="{57DD00A4-24F4-416F-96A4-98B5D6175D39}" type="sibTrans" cxnId="{465B193A-4FB0-4B6F-A23B-F106134D345A}">
      <dgm:prSet/>
      <dgm:spPr/>
      <dgm:t>
        <a:bodyPr/>
        <a:lstStyle/>
        <a:p>
          <a:endParaRPr lang="en-US"/>
        </a:p>
      </dgm:t>
    </dgm:pt>
    <dgm:pt modelId="{11F61764-5709-4CB9-9700-7E9D8C142DA4}">
      <dgm:prSet/>
      <dgm:spPr/>
      <dgm:t>
        <a:bodyPr/>
        <a:lstStyle/>
        <a:p>
          <a:r>
            <a:rPr lang="en-US" dirty="0"/>
            <a:t>4. When the individual is under two (2) years of age; or </a:t>
          </a:r>
        </a:p>
      </dgm:t>
    </dgm:pt>
    <dgm:pt modelId="{AF1CF786-9459-47E9-96AB-25871C0D9A58}" type="parTrans" cxnId="{9FE33383-9F02-4531-8B8C-CFC71AE4A7F6}">
      <dgm:prSet/>
      <dgm:spPr/>
      <dgm:t>
        <a:bodyPr/>
        <a:lstStyle/>
        <a:p>
          <a:endParaRPr lang="en-US"/>
        </a:p>
      </dgm:t>
    </dgm:pt>
    <dgm:pt modelId="{90FF1329-5A80-46EB-8F32-DAA55A8CD4E1}" type="sibTrans" cxnId="{9FE33383-9F02-4531-8B8C-CFC71AE4A7F6}">
      <dgm:prSet/>
      <dgm:spPr/>
      <dgm:t>
        <a:bodyPr/>
        <a:lstStyle/>
        <a:p>
          <a:endParaRPr lang="en-US"/>
        </a:p>
      </dgm:t>
    </dgm:pt>
    <dgm:pt modelId="{60848CAB-4CD0-4246-95B3-0D3DD38DF3DD}" type="pres">
      <dgm:prSet presAssocID="{042F2A8D-962A-4BBA-8C49-567E8362DB00}" presName="vert0" presStyleCnt="0">
        <dgm:presLayoutVars>
          <dgm:dir/>
          <dgm:animOne val="branch"/>
          <dgm:animLvl val="lvl"/>
        </dgm:presLayoutVars>
      </dgm:prSet>
      <dgm:spPr/>
    </dgm:pt>
    <dgm:pt modelId="{67F6F90F-50A8-4B8F-A6AC-8DAA56F66D45}" type="pres">
      <dgm:prSet presAssocID="{293C0382-274B-460D-8FA2-185E42654D1B}" presName="thickLine" presStyleLbl="alignNode1" presStyleIdx="0" presStyleCnt="5"/>
      <dgm:spPr/>
    </dgm:pt>
    <dgm:pt modelId="{2E930D61-7D48-4D90-8D76-22068D89215B}" type="pres">
      <dgm:prSet presAssocID="{293C0382-274B-460D-8FA2-185E42654D1B}" presName="horz1" presStyleCnt="0"/>
      <dgm:spPr/>
    </dgm:pt>
    <dgm:pt modelId="{5FE70D57-D218-4108-A420-90284C6F9779}" type="pres">
      <dgm:prSet presAssocID="{293C0382-274B-460D-8FA2-185E42654D1B}" presName="tx1" presStyleLbl="revTx" presStyleIdx="0" presStyleCnt="5"/>
      <dgm:spPr/>
    </dgm:pt>
    <dgm:pt modelId="{CDABFBA5-C554-4E08-8C1F-5CD8D869BB10}" type="pres">
      <dgm:prSet presAssocID="{293C0382-274B-460D-8FA2-185E42654D1B}" presName="vert1" presStyleCnt="0"/>
      <dgm:spPr/>
    </dgm:pt>
    <dgm:pt modelId="{846B58BF-3F4E-49CC-B952-DCFCDA430641}" type="pres">
      <dgm:prSet presAssocID="{52902BD7-419F-4199-A60E-5EC311135D74}" presName="thickLine" presStyleLbl="alignNode1" presStyleIdx="1" presStyleCnt="5"/>
      <dgm:spPr/>
    </dgm:pt>
    <dgm:pt modelId="{87DC9386-BD43-4DB7-9B23-F92C8212A272}" type="pres">
      <dgm:prSet presAssocID="{52902BD7-419F-4199-A60E-5EC311135D74}" presName="horz1" presStyleCnt="0"/>
      <dgm:spPr/>
    </dgm:pt>
    <dgm:pt modelId="{7BD41B3E-D709-4368-807A-411E9020C8C9}" type="pres">
      <dgm:prSet presAssocID="{52902BD7-419F-4199-A60E-5EC311135D74}" presName="tx1" presStyleLbl="revTx" presStyleIdx="1" presStyleCnt="5"/>
      <dgm:spPr/>
    </dgm:pt>
    <dgm:pt modelId="{2CC9DA92-3814-4835-B148-E38F5A3B3A64}" type="pres">
      <dgm:prSet presAssocID="{52902BD7-419F-4199-A60E-5EC311135D74}" presName="vert1" presStyleCnt="0"/>
      <dgm:spPr/>
    </dgm:pt>
    <dgm:pt modelId="{11AE237F-8C97-4A7E-BA50-4E16B485967B}" type="pres">
      <dgm:prSet presAssocID="{495C8412-E191-4695-B7E0-E1DA9680E3A2}" presName="thickLine" presStyleLbl="alignNode1" presStyleIdx="2" presStyleCnt="5"/>
      <dgm:spPr/>
    </dgm:pt>
    <dgm:pt modelId="{5D02D297-D80A-4791-ACDF-CD230A149359}" type="pres">
      <dgm:prSet presAssocID="{495C8412-E191-4695-B7E0-E1DA9680E3A2}" presName="horz1" presStyleCnt="0"/>
      <dgm:spPr/>
    </dgm:pt>
    <dgm:pt modelId="{F229D801-407E-4778-BE8B-E428AFD4CE2A}" type="pres">
      <dgm:prSet presAssocID="{495C8412-E191-4695-B7E0-E1DA9680E3A2}" presName="tx1" presStyleLbl="revTx" presStyleIdx="2" presStyleCnt="5"/>
      <dgm:spPr/>
    </dgm:pt>
    <dgm:pt modelId="{3D0E576F-83C5-40CD-8F6A-D7F24B5936D2}" type="pres">
      <dgm:prSet presAssocID="{495C8412-E191-4695-B7E0-E1DA9680E3A2}" presName="vert1" presStyleCnt="0"/>
      <dgm:spPr/>
    </dgm:pt>
    <dgm:pt modelId="{8FF6021F-0FDF-488F-B7F8-6995022BEBCF}" type="pres">
      <dgm:prSet presAssocID="{2ABB90E5-AFD6-4412-8E18-9AA507298F47}" presName="thickLine" presStyleLbl="alignNode1" presStyleIdx="3" presStyleCnt="5"/>
      <dgm:spPr/>
    </dgm:pt>
    <dgm:pt modelId="{E8179BC3-D70E-4BDB-86A7-64224FDC871E}" type="pres">
      <dgm:prSet presAssocID="{2ABB90E5-AFD6-4412-8E18-9AA507298F47}" presName="horz1" presStyleCnt="0"/>
      <dgm:spPr/>
    </dgm:pt>
    <dgm:pt modelId="{23419223-4DE3-4F93-9E56-7D06177D99C8}" type="pres">
      <dgm:prSet presAssocID="{2ABB90E5-AFD6-4412-8E18-9AA507298F47}" presName="tx1" presStyleLbl="revTx" presStyleIdx="3" presStyleCnt="5"/>
      <dgm:spPr/>
    </dgm:pt>
    <dgm:pt modelId="{12BA4F5A-687B-4E3E-B823-5E02A79120AB}" type="pres">
      <dgm:prSet presAssocID="{2ABB90E5-AFD6-4412-8E18-9AA507298F47}" presName="vert1" presStyleCnt="0"/>
      <dgm:spPr/>
    </dgm:pt>
    <dgm:pt modelId="{C612E161-4498-47EB-BC1B-A10202C38E9F}" type="pres">
      <dgm:prSet presAssocID="{11F61764-5709-4CB9-9700-7E9D8C142DA4}" presName="thickLine" presStyleLbl="alignNode1" presStyleIdx="4" presStyleCnt="5"/>
      <dgm:spPr/>
    </dgm:pt>
    <dgm:pt modelId="{148EAF39-6BB9-469E-8E4B-EE32A740808D}" type="pres">
      <dgm:prSet presAssocID="{11F61764-5709-4CB9-9700-7E9D8C142DA4}" presName="horz1" presStyleCnt="0"/>
      <dgm:spPr/>
    </dgm:pt>
    <dgm:pt modelId="{D8BBD5A5-D20A-4243-9D4D-E5685DAD0B2B}" type="pres">
      <dgm:prSet presAssocID="{11F61764-5709-4CB9-9700-7E9D8C142DA4}" presName="tx1" presStyleLbl="revTx" presStyleIdx="4" presStyleCnt="5"/>
      <dgm:spPr/>
    </dgm:pt>
    <dgm:pt modelId="{616DC05C-EE7C-4D0F-B131-AAF36BB9ECEE}" type="pres">
      <dgm:prSet presAssocID="{11F61764-5709-4CB9-9700-7E9D8C142DA4}" presName="vert1" presStyleCnt="0"/>
      <dgm:spPr/>
    </dgm:pt>
  </dgm:ptLst>
  <dgm:cxnLst>
    <dgm:cxn modelId="{849A982A-21C9-4F8C-B520-76BC12BF91C0}" srcId="{042F2A8D-962A-4BBA-8C49-567E8362DB00}" destId="{293C0382-274B-460D-8FA2-185E42654D1B}" srcOrd="0" destOrd="0" parTransId="{48CCFA24-8753-4936-B6F0-B966EE0AA7E4}" sibTransId="{CAF8E846-5243-40F0-B121-E6AAFDAEABA2}"/>
    <dgm:cxn modelId="{D1907431-3C43-4851-9CE2-E058915EC86D}" type="presOf" srcId="{52902BD7-419F-4199-A60E-5EC311135D74}" destId="{7BD41B3E-D709-4368-807A-411E9020C8C9}" srcOrd="0" destOrd="0" presId="urn:microsoft.com/office/officeart/2008/layout/LinedList"/>
    <dgm:cxn modelId="{465B193A-4FB0-4B6F-A23B-F106134D345A}" srcId="{042F2A8D-962A-4BBA-8C49-567E8362DB00}" destId="{2ABB90E5-AFD6-4412-8E18-9AA507298F47}" srcOrd="3" destOrd="0" parTransId="{CB2E4ED1-F27A-4D45-B180-682D85184B00}" sibTransId="{57DD00A4-24F4-416F-96A4-98B5D6175D39}"/>
    <dgm:cxn modelId="{9F16963D-28BF-49A7-9F50-878A64D94F4F}" type="presOf" srcId="{495C8412-E191-4695-B7E0-E1DA9680E3A2}" destId="{F229D801-407E-4778-BE8B-E428AFD4CE2A}" srcOrd="0" destOrd="0" presId="urn:microsoft.com/office/officeart/2008/layout/LinedList"/>
    <dgm:cxn modelId="{58C2E962-CD05-4BDD-AAAE-B1DAC6F56F2B}" srcId="{042F2A8D-962A-4BBA-8C49-567E8362DB00}" destId="{495C8412-E191-4695-B7E0-E1DA9680E3A2}" srcOrd="2" destOrd="0" parTransId="{3F7DE04E-FBE5-4688-887D-B819D0E88347}" sibTransId="{5A6A1BAF-1286-4CFC-9854-49A02F34D828}"/>
    <dgm:cxn modelId="{06EA2763-D236-4DD2-8017-5098E5D10F7A}" type="presOf" srcId="{2ABB90E5-AFD6-4412-8E18-9AA507298F47}" destId="{23419223-4DE3-4F93-9E56-7D06177D99C8}" srcOrd="0" destOrd="0" presId="urn:microsoft.com/office/officeart/2008/layout/LinedList"/>
    <dgm:cxn modelId="{00974846-113C-4D9D-8D37-5F07010727CD}" type="presOf" srcId="{042F2A8D-962A-4BBA-8C49-567E8362DB00}" destId="{60848CAB-4CD0-4246-95B3-0D3DD38DF3DD}" srcOrd="0" destOrd="0" presId="urn:microsoft.com/office/officeart/2008/layout/LinedList"/>
    <dgm:cxn modelId="{F89A4C57-E8C7-4741-A8B9-28116159DA37}" type="presOf" srcId="{11F61764-5709-4CB9-9700-7E9D8C142DA4}" destId="{D8BBD5A5-D20A-4243-9D4D-E5685DAD0B2B}" srcOrd="0" destOrd="0" presId="urn:microsoft.com/office/officeart/2008/layout/LinedList"/>
    <dgm:cxn modelId="{97EDD27F-6EF8-43C2-AFE2-29C4005877A9}" type="presOf" srcId="{293C0382-274B-460D-8FA2-185E42654D1B}" destId="{5FE70D57-D218-4108-A420-90284C6F9779}" srcOrd="0" destOrd="0" presId="urn:microsoft.com/office/officeart/2008/layout/LinedList"/>
    <dgm:cxn modelId="{9FE33383-9F02-4531-8B8C-CFC71AE4A7F6}" srcId="{042F2A8D-962A-4BBA-8C49-567E8362DB00}" destId="{11F61764-5709-4CB9-9700-7E9D8C142DA4}" srcOrd="4" destOrd="0" parTransId="{AF1CF786-9459-47E9-96AB-25871C0D9A58}" sibTransId="{90FF1329-5A80-46EB-8F32-DAA55A8CD4E1}"/>
    <dgm:cxn modelId="{F0BD9DB2-7B3E-4A50-A64D-A34116F50A4A}" srcId="{042F2A8D-962A-4BBA-8C49-567E8362DB00}" destId="{52902BD7-419F-4199-A60E-5EC311135D74}" srcOrd="1" destOrd="0" parTransId="{DCCB955D-901A-45D2-A745-CC379630B4CD}" sibTransId="{899470CD-2288-49A5-9E75-070EC18BAEE9}"/>
    <dgm:cxn modelId="{0B6523B3-F55F-4AF2-B664-279B07AF2C65}" type="presParOf" srcId="{60848CAB-4CD0-4246-95B3-0D3DD38DF3DD}" destId="{67F6F90F-50A8-4B8F-A6AC-8DAA56F66D45}" srcOrd="0" destOrd="0" presId="urn:microsoft.com/office/officeart/2008/layout/LinedList"/>
    <dgm:cxn modelId="{B83E5992-F09F-4F51-B038-58F43DD3924C}" type="presParOf" srcId="{60848CAB-4CD0-4246-95B3-0D3DD38DF3DD}" destId="{2E930D61-7D48-4D90-8D76-22068D89215B}" srcOrd="1" destOrd="0" presId="urn:microsoft.com/office/officeart/2008/layout/LinedList"/>
    <dgm:cxn modelId="{AE484988-F86C-4EC5-A06F-7DF785389256}" type="presParOf" srcId="{2E930D61-7D48-4D90-8D76-22068D89215B}" destId="{5FE70D57-D218-4108-A420-90284C6F9779}" srcOrd="0" destOrd="0" presId="urn:microsoft.com/office/officeart/2008/layout/LinedList"/>
    <dgm:cxn modelId="{68542D04-73C9-4B5F-8947-3D62F4D7ACF4}" type="presParOf" srcId="{2E930D61-7D48-4D90-8D76-22068D89215B}" destId="{CDABFBA5-C554-4E08-8C1F-5CD8D869BB10}" srcOrd="1" destOrd="0" presId="urn:microsoft.com/office/officeart/2008/layout/LinedList"/>
    <dgm:cxn modelId="{54FE90CF-7C45-4AD0-8643-EBA7B7ED64A8}" type="presParOf" srcId="{60848CAB-4CD0-4246-95B3-0D3DD38DF3DD}" destId="{846B58BF-3F4E-49CC-B952-DCFCDA430641}" srcOrd="2" destOrd="0" presId="urn:microsoft.com/office/officeart/2008/layout/LinedList"/>
    <dgm:cxn modelId="{A4C80C8A-DEEE-4E0A-A7E7-BD122BD66271}" type="presParOf" srcId="{60848CAB-4CD0-4246-95B3-0D3DD38DF3DD}" destId="{87DC9386-BD43-4DB7-9B23-F92C8212A272}" srcOrd="3" destOrd="0" presId="urn:microsoft.com/office/officeart/2008/layout/LinedList"/>
    <dgm:cxn modelId="{0BDFB805-67D7-4805-A911-71D8853EED12}" type="presParOf" srcId="{87DC9386-BD43-4DB7-9B23-F92C8212A272}" destId="{7BD41B3E-D709-4368-807A-411E9020C8C9}" srcOrd="0" destOrd="0" presId="urn:microsoft.com/office/officeart/2008/layout/LinedList"/>
    <dgm:cxn modelId="{F80C7066-CC7E-4A56-A9F1-00054C45CC7F}" type="presParOf" srcId="{87DC9386-BD43-4DB7-9B23-F92C8212A272}" destId="{2CC9DA92-3814-4835-B148-E38F5A3B3A64}" srcOrd="1" destOrd="0" presId="urn:microsoft.com/office/officeart/2008/layout/LinedList"/>
    <dgm:cxn modelId="{70A05D8B-5617-4E59-9AF6-495B1D876394}" type="presParOf" srcId="{60848CAB-4CD0-4246-95B3-0D3DD38DF3DD}" destId="{11AE237F-8C97-4A7E-BA50-4E16B485967B}" srcOrd="4" destOrd="0" presId="urn:microsoft.com/office/officeart/2008/layout/LinedList"/>
    <dgm:cxn modelId="{2FF33BE1-FAA6-45BB-8810-1415F31CB1E9}" type="presParOf" srcId="{60848CAB-4CD0-4246-95B3-0D3DD38DF3DD}" destId="{5D02D297-D80A-4791-ACDF-CD230A149359}" srcOrd="5" destOrd="0" presId="urn:microsoft.com/office/officeart/2008/layout/LinedList"/>
    <dgm:cxn modelId="{1B29BC71-E248-4B64-B3BA-DCF45C2D0B46}" type="presParOf" srcId="{5D02D297-D80A-4791-ACDF-CD230A149359}" destId="{F229D801-407E-4778-BE8B-E428AFD4CE2A}" srcOrd="0" destOrd="0" presId="urn:microsoft.com/office/officeart/2008/layout/LinedList"/>
    <dgm:cxn modelId="{A7B76E12-AD9F-4ABC-86A6-DF7E59DD955F}" type="presParOf" srcId="{5D02D297-D80A-4791-ACDF-CD230A149359}" destId="{3D0E576F-83C5-40CD-8F6A-D7F24B5936D2}" srcOrd="1" destOrd="0" presId="urn:microsoft.com/office/officeart/2008/layout/LinedList"/>
    <dgm:cxn modelId="{695B38E2-6227-44D6-8DE7-5CD4FB3E435D}" type="presParOf" srcId="{60848CAB-4CD0-4246-95B3-0D3DD38DF3DD}" destId="{8FF6021F-0FDF-488F-B7F8-6995022BEBCF}" srcOrd="6" destOrd="0" presId="urn:microsoft.com/office/officeart/2008/layout/LinedList"/>
    <dgm:cxn modelId="{B305F6D4-6D98-4EA0-9DCC-A9D4ABA712AD}" type="presParOf" srcId="{60848CAB-4CD0-4246-95B3-0D3DD38DF3DD}" destId="{E8179BC3-D70E-4BDB-86A7-64224FDC871E}" srcOrd="7" destOrd="0" presId="urn:microsoft.com/office/officeart/2008/layout/LinedList"/>
    <dgm:cxn modelId="{83563A94-868C-4575-991A-6AC36AC879BB}" type="presParOf" srcId="{E8179BC3-D70E-4BDB-86A7-64224FDC871E}" destId="{23419223-4DE3-4F93-9E56-7D06177D99C8}" srcOrd="0" destOrd="0" presId="urn:microsoft.com/office/officeart/2008/layout/LinedList"/>
    <dgm:cxn modelId="{EDEEA91E-ED75-4A66-B376-18B616EA04B7}" type="presParOf" srcId="{E8179BC3-D70E-4BDB-86A7-64224FDC871E}" destId="{12BA4F5A-687B-4E3E-B823-5E02A79120AB}" srcOrd="1" destOrd="0" presId="urn:microsoft.com/office/officeart/2008/layout/LinedList"/>
    <dgm:cxn modelId="{7CF5501F-C9AB-4C7C-AD29-EB1B6FB95164}" type="presParOf" srcId="{60848CAB-4CD0-4246-95B3-0D3DD38DF3DD}" destId="{C612E161-4498-47EB-BC1B-A10202C38E9F}" srcOrd="8" destOrd="0" presId="urn:microsoft.com/office/officeart/2008/layout/LinedList"/>
    <dgm:cxn modelId="{05B6F894-C6B3-4523-8E39-B9557C6AA499}" type="presParOf" srcId="{60848CAB-4CD0-4246-95B3-0D3DD38DF3DD}" destId="{148EAF39-6BB9-469E-8E4B-EE32A740808D}" srcOrd="9" destOrd="0" presId="urn:microsoft.com/office/officeart/2008/layout/LinedList"/>
    <dgm:cxn modelId="{8345C9DE-59C4-4EC1-8EBD-F2CD2882F3AA}" type="presParOf" srcId="{148EAF39-6BB9-469E-8E4B-EE32A740808D}" destId="{D8BBD5A5-D20A-4243-9D4D-E5685DAD0B2B}" srcOrd="0" destOrd="0" presId="urn:microsoft.com/office/officeart/2008/layout/LinedList"/>
    <dgm:cxn modelId="{C62B7E37-FDC4-4165-B666-3EFD38C33537}" type="presParOf" srcId="{148EAF39-6BB9-469E-8E4B-EE32A740808D}" destId="{616DC05C-EE7C-4D0F-B131-AAF36BB9ECE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1054E-624D-4334-81FB-03349BB7E2E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41A630C-04AE-4F6E-94CA-7E76108A3512}">
      <dgm:prSet/>
      <dgm:spPr/>
      <dgm:t>
        <a:bodyPr/>
        <a:lstStyle/>
        <a:p>
          <a:r>
            <a:rPr lang="en-US" dirty="0"/>
            <a:t>7. When wearing a face mask creates an unsafe condition in which to operate equipment or execute a task.</a:t>
          </a:r>
        </a:p>
      </dgm:t>
    </dgm:pt>
    <dgm:pt modelId="{3A718F6E-24D5-4F60-AD51-19BF6CBA9D03}" type="parTrans" cxnId="{6B26C1CB-516F-4FDF-B6E4-AAEFB0C8DF83}">
      <dgm:prSet/>
      <dgm:spPr/>
      <dgm:t>
        <a:bodyPr/>
        <a:lstStyle/>
        <a:p>
          <a:endParaRPr lang="en-US"/>
        </a:p>
      </dgm:t>
    </dgm:pt>
    <dgm:pt modelId="{0457C7C7-2FDE-4393-AEC1-8B88ECA3FB5F}" type="sibTrans" cxnId="{6B26C1CB-516F-4FDF-B6E4-AAEFB0C8DF83}">
      <dgm:prSet/>
      <dgm:spPr/>
      <dgm:t>
        <a:bodyPr/>
        <a:lstStyle/>
        <a:p>
          <a:endParaRPr lang="en-US"/>
        </a:p>
      </dgm:t>
    </dgm:pt>
    <dgm:pt modelId="{F192D24A-68DA-4AC3-B0B2-2C2E005CBBEA}">
      <dgm:prSet/>
      <dgm:spPr/>
      <dgm:t>
        <a:bodyPr/>
        <a:lstStyle/>
        <a:p>
          <a:r>
            <a:rPr lang="en-US" dirty="0"/>
            <a:t>5. When the individual is engaged in activity that cannot physically be performed while wearing a mask, such as eating or drinking, or playing a musical instrument that would be obstructed by a face mask; or</a:t>
          </a:r>
        </a:p>
        <a:p>
          <a:endParaRPr lang="en-US" dirty="0"/>
        </a:p>
        <a:p>
          <a:r>
            <a:rPr lang="en-US" dirty="0"/>
            <a:t>6. When the individual is engaged in high-intensity aerobic or anaerobic activity; g. When a student is participating in high-intensity physical activities during a physical education class in a well-ventilated location and able to maintain a physical distance of six feet from all other individuals; or </a:t>
          </a:r>
        </a:p>
      </dgm:t>
    </dgm:pt>
    <dgm:pt modelId="{98E5F9A6-1D01-4D35-9957-41A44F008C3C}" type="sibTrans" cxnId="{C0B43ACD-489E-4B1F-BDA6-E465830B133A}">
      <dgm:prSet/>
      <dgm:spPr/>
      <dgm:t>
        <a:bodyPr/>
        <a:lstStyle/>
        <a:p>
          <a:endParaRPr lang="en-US"/>
        </a:p>
      </dgm:t>
    </dgm:pt>
    <dgm:pt modelId="{5517A348-5844-42FE-A926-56E940C5B5D0}" type="parTrans" cxnId="{C0B43ACD-489E-4B1F-BDA6-E465830B133A}">
      <dgm:prSet/>
      <dgm:spPr/>
      <dgm:t>
        <a:bodyPr/>
        <a:lstStyle/>
        <a:p>
          <a:endParaRPr lang="en-US"/>
        </a:p>
      </dgm:t>
    </dgm:pt>
    <dgm:pt modelId="{A7A91C1E-6AA5-4318-90B9-CC06FF138969}" type="pres">
      <dgm:prSet presAssocID="{CAF1054E-624D-4334-81FB-03349BB7E2EA}" presName="vert0" presStyleCnt="0">
        <dgm:presLayoutVars>
          <dgm:dir/>
          <dgm:animOne val="branch"/>
          <dgm:animLvl val="lvl"/>
        </dgm:presLayoutVars>
      </dgm:prSet>
      <dgm:spPr/>
    </dgm:pt>
    <dgm:pt modelId="{0C4457E3-01A6-4278-85C0-B3043C3E05A4}" type="pres">
      <dgm:prSet presAssocID="{F192D24A-68DA-4AC3-B0B2-2C2E005CBBEA}" presName="thickLine" presStyleLbl="alignNode1" presStyleIdx="0" presStyleCnt="2"/>
      <dgm:spPr/>
    </dgm:pt>
    <dgm:pt modelId="{97B3C941-01A7-4D57-B9D5-2F2003FC05AB}" type="pres">
      <dgm:prSet presAssocID="{F192D24A-68DA-4AC3-B0B2-2C2E005CBBEA}" presName="horz1" presStyleCnt="0"/>
      <dgm:spPr/>
    </dgm:pt>
    <dgm:pt modelId="{990ACE31-9163-4A54-8AE1-47A3A1EE70E5}" type="pres">
      <dgm:prSet presAssocID="{F192D24A-68DA-4AC3-B0B2-2C2E005CBBEA}" presName="tx1" presStyleLbl="revTx" presStyleIdx="0" presStyleCnt="2" custLinFactNeighborX="898" custLinFactNeighborY="-62991"/>
      <dgm:spPr/>
    </dgm:pt>
    <dgm:pt modelId="{6F42BE46-7F5F-4F93-BA3E-717EC1553762}" type="pres">
      <dgm:prSet presAssocID="{F192D24A-68DA-4AC3-B0B2-2C2E005CBBEA}" presName="vert1" presStyleCnt="0"/>
      <dgm:spPr/>
    </dgm:pt>
    <dgm:pt modelId="{F4E15A75-591B-4B01-94C9-3923D99C80A9}" type="pres">
      <dgm:prSet presAssocID="{041A630C-04AE-4F6E-94CA-7E76108A3512}" presName="thickLine" presStyleLbl="alignNode1" presStyleIdx="1" presStyleCnt="2"/>
      <dgm:spPr/>
    </dgm:pt>
    <dgm:pt modelId="{C6AE9B31-02EC-402D-81A2-CE06AF5C9F9C}" type="pres">
      <dgm:prSet presAssocID="{041A630C-04AE-4F6E-94CA-7E76108A3512}" presName="horz1" presStyleCnt="0"/>
      <dgm:spPr/>
    </dgm:pt>
    <dgm:pt modelId="{F495CCDA-346A-4C00-86D5-F1D6EAC355CE}" type="pres">
      <dgm:prSet presAssocID="{041A630C-04AE-4F6E-94CA-7E76108A3512}" presName="tx1" presStyleLbl="revTx" presStyleIdx="1" presStyleCnt="2" custScaleY="112827"/>
      <dgm:spPr/>
    </dgm:pt>
    <dgm:pt modelId="{3639958A-D94B-47E5-A142-7E2F40D3B6AB}" type="pres">
      <dgm:prSet presAssocID="{041A630C-04AE-4F6E-94CA-7E76108A3512}" presName="vert1" presStyleCnt="0"/>
      <dgm:spPr/>
    </dgm:pt>
  </dgm:ptLst>
  <dgm:cxnLst>
    <dgm:cxn modelId="{5A623B5B-629A-4B04-8223-4D3B5F9FA76A}" type="presOf" srcId="{CAF1054E-624D-4334-81FB-03349BB7E2EA}" destId="{A7A91C1E-6AA5-4318-90B9-CC06FF138969}" srcOrd="0" destOrd="0" presId="urn:microsoft.com/office/officeart/2008/layout/LinedList"/>
    <dgm:cxn modelId="{C1725D63-B189-4FF9-97F4-0722D2F036BC}" type="presOf" srcId="{F192D24A-68DA-4AC3-B0B2-2C2E005CBBEA}" destId="{990ACE31-9163-4A54-8AE1-47A3A1EE70E5}" srcOrd="0" destOrd="0" presId="urn:microsoft.com/office/officeart/2008/layout/LinedList"/>
    <dgm:cxn modelId="{6B26C1CB-516F-4FDF-B6E4-AAEFB0C8DF83}" srcId="{CAF1054E-624D-4334-81FB-03349BB7E2EA}" destId="{041A630C-04AE-4F6E-94CA-7E76108A3512}" srcOrd="1" destOrd="0" parTransId="{3A718F6E-24D5-4F60-AD51-19BF6CBA9D03}" sibTransId="{0457C7C7-2FDE-4393-AEC1-8B88ECA3FB5F}"/>
    <dgm:cxn modelId="{C0B43ACD-489E-4B1F-BDA6-E465830B133A}" srcId="{CAF1054E-624D-4334-81FB-03349BB7E2EA}" destId="{F192D24A-68DA-4AC3-B0B2-2C2E005CBBEA}" srcOrd="0" destOrd="0" parTransId="{5517A348-5844-42FE-A926-56E940C5B5D0}" sibTransId="{98E5F9A6-1D01-4D35-9957-41A44F008C3C}"/>
    <dgm:cxn modelId="{1E3CDBFA-30D2-480E-9E7A-29D1F56976AB}" type="presOf" srcId="{041A630C-04AE-4F6E-94CA-7E76108A3512}" destId="{F495CCDA-346A-4C00-86D5-F1D6EAC355CE}" srcOrd="0" destOrd="0" presId="urn:microsoft.com/office/officeart/2008/layout/LinedList"/>
    <dgm:cxn modelId="{71D8394F-DD62-4566-9E26-810EBD950C3B}" type="presParOf" srcId="{A7A91C1E-6AA5-4318-90B9-CC06FF138969}" destId="{0C4457E3-01A6-4278-85C0-B3043C3E05A4}" srcOrd="0" destOrd="0" presId="urn:microsoft.com/office/officeart/2008/layout/LinedList"/>
    <dgm:cxn modelId="{7F250138-30AB-4477-BB06-83E911BF26B5}" type="presParOf" srcId="{A7A91C1E-6AA5-4318-90B9-CC06FF138969}" destId="{97B3C941-01A7-4D57-B9D5-2F2003FC05AB}" srcOrd="1" destOrd="0" presId="urn:microsoft.com/office/officeart/2008/layout/LinedList"/>
    <dgm:cxn modelId="{2BCBDDA7-1008-4D31-87A8-E0FD9960FEE3}" type="presParOf" srcId="{97B3C941-01A7-4D57-B9D5-2F2003FC05AB}" destId="{990ACE31-9163-4A54-8AE1-47A3A1EE70E5}" srcOrd="0" destOrd="0" presId="urn:microsoft.com/office/officeart/2008/layout/LinedList"/>
    <dgm:cxn modelId="{0C012978-6195-4C87-B1B8-37D986A4853C}" type="presParOf" srcId="{97B3C941-01A7-4D57-B9D5-2F2003FC05AB}" destId="{6F42BE46-7F5F-4F93-BA3E-717EC1553762}" srcOrd="1" destOrd="0" presId="urn:microsoft.com/office/officeart/2008/layout/LinedList"/>
    <dgm:cxn modelId="{82B9AB09-CCEC-4E24-9542-CC1B98251D18}" type="presParOf" srcId="{A7A91C1E-6AA5-4318-90B9-CC06FF138969}" destId="{F4E15A75-591B-4B01-94C9-3923D99C80A9}" srcOrd="2" destOrd="0" presId="urn:microsoft.com/office/officeart/2008/layout/LinedList"/>
    <dgm:cxn modelId="{14986668-79E2-4482-9D21-41D0C73DF723}" type="presParOf" srcId="{A7A91C1E-6AA5-4318-90B9-CC06FF138969}" destId="{C6AE9B31-02EC-402D-81A2-CE06AF5C9F9C}" srcOrd="3" destOrd="0" presId="urn:microsoft.com/office/officeart/2008/layout/LinedList"/>
    <dgm:cxn modelId="{E29202B8-F010-47B9-8649-DBA8B8712404}" type="presParOf" srcId="{C6AE9B31-02EC-402D-81A2-CE06AF5C9F9C}" destId="{F495CCDA-346A-4C00-86D5-F1D6EAC355CE}" srcOrd="0" destOrd="0" presId="urn:microsoft.com/office/officeart/2008/layout/LinedList"/>
    <dgm:cxn modelId="{CDE98B59-B500-41DD-A00B-ABA9AEDB8A9F}" type="presParOf" srcId="{C6AE9B31-02EC-402D-81A2-CE06AF5C9F9C}" destId="{3639958A-D94B-47E5-A142-7E2F40D3B6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61B6C7-D454-4797-9897-E5251283DC09}"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9B0667F2-8A1A-472A-BFF6-D184B2DD80FC}">
      <dgm:prSet/>
      <dgm:spPr/>
      <dgm:t>
        <a:bodyPr/>
        <a:lstStyle/>
        <a:p>
          <a:r>
            <a:rPr lang="en-US" b="0" i="0" dirty="0"/>
            <a:t>A close contact is defined as someone who was less than 6 feet away from a person with infection (lab confirmed or clinical diagnosis) for a cumulative time of 15 minutes or more, over a 24-hour period.</a:t>
          </a:r>
          <a:endParaRPr lang="en-US" dirty="0"/>
        </a:p>
      </dgm:t>
    </dgm:pt>
    <dgm:pt modelId="{A6C3CF9E-1AB4-4B61-BADC-E764654990FD}" type="parTrans" cxnId="{80CCADF8-4F4B-4E69-8305-1D33DA00A0F2}">
      <dgm:prSet/>
      <dgm:spPr/>
      <dgm:t>
        <a:bodyPr/>
        <a:lstStyle/>
        <a:p>
          <a:endParaRPr lang="en-US"/>
        </a:p>
      </dgm:t>
    </dgm:pt>
    <dgm:pt modelId="{237E84B2-C6FE-4A89-A1BE-84861733BA74}" type="sibTrans" cxnId="{80CCADF8-4F4B-4E69-8305-1D33DA00A0F2}">
      <dgm:prSet/>
      <dgm:spPr/>
      <dgm:t>
        <a:bodyPr/>
        <a:lstStyle/>
        <a:p>
          <a:endParaRPr lang="en-US"/>
        </a:p>
      </dgm:t>
    </dgm:pt>
    <dgm:pt modelId="{4E284764-456E-4A3F-BEE7-9ED955E3C3F2}">
      <dgm:prSet/>
      <dgm:spPr/>
      <dgm:t>
        <a:bodyPr/>
        <a:lstStyle/>
        <a:p>
          <a:r>
            <a:rPr lang="en-US" b="0" i="0" dirty="0"/>
            <a:t>In the K–12 indoor classroom setting or a structured outdoor setting where mask use can be observed (i.e., holding class outdoors with educator supervision), the close contact definition excludes students who were between 3 to 6 feet of an infected student (laboratory-confirmed or a clinical diagnosis) if both the infected student and the exposed student(s) correctly and consistently wore well-fitting masks the entire time.</a:t>
          </a:r>
          <a:endParaRPr lang="en-US" dirty="0"/>
        </a:p>
      </dgm:t>
    </dgm:pt>
    <dgm:pt modelId="{9F81CA85-158D-4B58-A1F0-22058CB44B54}" type="parTrans" cxnId="{D9518E89-0E9F-43F6-BE9C-8D043016C813}">
      <dgm:prSet/>
      <dgm:spPr/>
      <dgm:t>
        <a:bodyPr/>
        <a:lstStyle/>
        <a:p>
          <a:endParaRPr lang="en-US"/>
        </a:p>
      </dgm:t>
    </dgm:pt>
    <dgm:pt modelId="{ADE82EB0-64DA-458A-BE21-983AF94790B2}" type="sibTrans" cxnId="{D9518E89-0E9F-43F6-BE9C-8D043016C813}">
      <dgm:prSet/>
      <dgm:spPr/>
      <dgm:t>
        <a:bodyPr/>
        <a:lstStyle/>
        <a:p>
          <a:endParaRPr lang="en-US"/>
        </a:p>
      </dgm:t>
    </dgm:pt>
    <dgm:pt modelId="{1A5F0270-7DA7-4773-80F9-91068E6E3FBA}" type="pres">
      <dgm:prSet presAssocID="{3661B6C7-D454-4797-9897-E5251283DC09}" presName="hierChild1" presStyleCnt="0">
        <dgm:presLayoutVars>
          <dgm:chPref val="1"/>
          <dgm:dir/>
          <dgm:animOne val="branch"/>
          <dgm:animLvl val="lvl"/>
          <dgm:resizeHandles/>
        </dgm:presLayoutVars>
      </dgm:prSet>
      <dgm:spPr/>
    </dgm:pt>
    <dgm:pt modelId="{5A164739-BCCF-4941-99FE-D7C4C9880CBE}" type="pres">
      <dgm:prSet presAssocID="{9B0667F2-8A1A-472A-BFF6-D184B2DD80FC}" presName="hierRoot1" presStyleCnt="0"/>
      <dgm:spPr/>
    </dgm:pt>
    <dgm:pt modelId="{F66903C6-A6D4-4841-8F2C-49351B9825DC}" type="pres">
      <dgm:prSet presAssocID="{9B0667F2-8A1A-472A-BFF6-D184B2DD80FC}" presName="composite" presStyleCnt="0"/>
      <dgm:spPr/>
    </dgm:pt>
    <dgm:pt modelId="{176B72F9-D4C0-412D-902C-9609ED0617FB}" type="pres">
      <dgm:prSet presAssocID="{9B0667F2-8A1A-472A-BFF6-D184B2DD80FC}" presName="background" presStyleLbl="node0" presStyleIdx="0" presStyleCnt="2"/>
      <dgm:spPr/>
    </dgm:pt>
    <dgm:pt modelId="{5AC43D54-B970-490A-8EA0-3EB58EDF3F57}" type="pres">
      <dgm:prSet presAssocID="{9B0667F2-8A1A-472A-BFF6-D184B2DD80FC}" presName="text" presStyleLbl="fgAcc0" presStyleIdx="0" presStyleCnt="2">
        <dgm:presLayoutVars>
          <dgm:chPref val="3"/>
        </dgm:presLayoutVars>
      </dgm:prSet>
      <dgm:spPr/>
    </dgm:pt>
    <dgm:pt modelId="{1AF6830D-B0AB-4D01-B980-B9F598FAFD79}" type="pres">
      <dgm:prSet presAssocID="{9B0667F2-8A1A-472A-BFF6-D184B2DD80FC}" presName="hierChild2" presStyleCnt="0"/>
      <dgm:spPr/>
    </dgm:pt>
    <dgm:pt modelId="{9974297A-3138-450C-9352-D110CC8B11D4}" type="pres">
      <dgm:prSet presAssocID="{4E284764-456E-4A3F-BEE7-9ED955E3C3F2}" presName="hierRoot1" presStyleCnt="0"/>
      <dgm:spPr/>
    </dgm:pt>
    <dgm:pt modelId="{2783FCAE-9986-4B32-97E0-CD9EF086A9B3}" type="pres">
      <dgm:prSet presAssocID="{4E284764-456E-4A3F-BEE7-9ED955E3C3F2}" presName="composite" presStyleCnt="0"/>
      <dgm:spPr/>
    </dgm:pt>
    <dgm:pt modelId="{BBF40778-BF0A-45F4-9178-60368B6AB201}" type="pres">
      <dgm:prSet presAssocID="{4E284764-456E-4A3F-BEE7-9ED955E3C3F2}" presName="background" presStyleLbl="node0" presStyleIdx="1" presStyleCnt="2"/>
      <dgm:spPr/>
    </dgm:pt>
    <dgm:pt modelId="{2F6427B3-BF13-4323-86ED-6C30916833A7}" type="pres">
      <dgm:prSet presAssocID="{4E284764-456E-4A3F-BEE7-9ED955E3C3F2}" presName="text" presStyleLbl="fgAcc0" presStyleIdx="1" presStyleCnt="2">
        <dgm:presLayoutVars>
          <dgm:chPref val="3"/>
        </dgm:presLayoutVars>
      </dgm:prSet>
      <dgm:spPr/>
    </dgm:pt>
    <dgm:pt modelId="{8F3D8A88-BCEF-40E8-8AB3-361385244308}" type="pres">
      <dgm:prSet presAssocID="{4E284764-456E-4A3F-BEE7-9ED955E3C3F2}" presName="hierChild2" presStyleCnt="0"/>
      <dgm:spPr/>
    </dgm:pt>
  </dgm:ptLst>
  <dgm:cxnLst>
    <dgm:cxn modelId="{E8257B5D-A018-43D7-AAAD-C17C7442A0C9}" type="presOf" srcId="{3661B6C7-D454-4797-9897-E5251283DC09}" destId="{1A5F0270-7DA7-4773-80F9-91068E6E3FBA}" srcOrd="0" destOrd="0" presId="urn:microsoft.com/office/officeart/2005/8/layout/hierarchy1"/>
    <dgm:cxn modelId="{9EFE796D-C2F8-4CF4-9751-9BC370213827}" type="presOf" srcId="{9B0667F2-8A1A-472A-BFF6-D184B2DD80FC}" destId="{5AC43D54-B970-490A-8EA0-3EB58EDF3F57}" srcOrd="0" destOrd="0" presId="urn:microsoft.com/office/officeart/2005/8/layout/hierarchy1"/>
    <dgm:cxn modelId="{D9518E89-0E9F-43F6-BE9C-8D043016C813}" srcId="{3661B6C7-D454-4797-9897-E5251283DC09}" destId="{4E284764-456E-4A3F-BEE7-9ED955E3C3F2}" srcOrd="1" destOrd="0" parTransId="{9F81CA85-158D-4B58-A1F0-22058CB44B54}" sibTransId="{ADE82EB0-64DA-458A-BE21-983AF94790B2}"/>
    <dgm:cxn modelId="{4B003CE0-0F81-4CF4-AFA4-6ED376EC6484}" type="presOf" srcId="{4E284764-456E-4A3F-BEE7-9ED955E3C3F2}" destId="{2F6427B3-BF13-4323-86ED-6C30916833A7}" srcOrd="0" destOrd="0" presId="urn:microsoft.com/office/officeart/2005/8/layout/hierarchy1"/>
    <dgm:cxn modelId="{80CCADF8-4F4B-4E69-8305-1D33DA00A0F2}" srcId="{3661B6C7-D454-4797-9897-E5251283DC09}" destId="{9B0667F2-8A1A-472A-BFF6-D184B2DD80FC}" srcOrd="0" destOrd="0" parTransId="{A6C3CF9E-1AB4-4B61-BADC-E764654990FD}" sibTransId="{237E84B2-C6FE-4A89-A1BE-84861733BA74}"/>
    <dgm:cxn modelId="{5CEC3264-FC44-4504-805A-FB74DBFA5F0D}" type="presParOf" srcId="{1A5F0270-7DA7-4773-80F9-91068E6E3FBA}" destId="{5A164739-BCCF-4941-99FE-D7C4C9880CBE}" srcOrd="0" destOrd="0" presId="urn:microsoft.com/office/officeart/2005/8/layout/hierarchy1"/>
    <dgm:cxn modelId="{BA515379-F9F9-4516-B97B-C6473F372A13}" type="presParOf" srcId="{5A164739-BCCF-4941-99FE-D7C4C9880CBE}" destId="{F66903C6-A6D4-4841-8F2C-49351B9825DC}" srcOrd="0" destOrd="0" presId="urn:microsoft.com/office/officeart/2005/8/layout/hierarchy1"/>
    <dgm:cxn modelId="{FAF12686-88F7-414A-96DD-0C84664A08DC}" type="presParOf" srcId="{F66903C6-A6D4-4841-8F2C-49351B9825DC}" destId="{176B72F9-D4C0-412D-902C-9609ED0617FB}" srcOrd="0" destOrd="0" presId="urn:microsoft.com/office/officeart/2005/8/layout/hierarchy1"/>
    <dgm:cxn modelId="{A1B3537E-FC35-4B62-BAC4-3A4F6290CA5D}" type="presParOf" srcId="{F66903C6-A6D4-4841-8F2C-49351B9825DC}" destId="{5AC43D54-B970-490A-8EA0-3EB58EDF3F57}" srcOrd="1" destOrd="0" presId="urn:microsoft.com/office/officeart/2005/8/layout/hierarchy1"/>
    <dgm:cxn modelId="{216D314B-B663-454B-93EF-0E4BB7FD1E1D}" type="presParOf" srcId="{5A164739-BCCF-4941-99FE-D7C4C9880CBE}" destId="{1AF6830D-B0AB-4D01-B980-B9F598FAFD79}" srcOrd="1" destOrd="0" presId="urn:microsoft.com/office/officeart/2005/8/layout/hierarchy1"/>
    <dgm:cxn modelId="{F086A5BB-6EDD-4BC0-8D76-60CDBA480137}" type="presParOf" srcId="{1A5F0270-7DA7-4773-80F9-91068E6E3FBA}" destId="{9974297A-3138-450C-9352-D110CC8B11D4}" srcOrd="1" destOrd="0" presId="urn:microsoft.com/office/officeart/2005/8/layout/hierarchy1"/>
    <dgm:cxn modelId="{4DD81387-6F55-4F28-8C72-5CE0D62A2DFE}" type="presParOf" srcId="{9974297A-3138-450C-9352-D110CC8B11D4}" destId="{2783FCAE-9986-4B32-97E0-CD9EF086A9B3}" srcOrd="0" destOrd="0" presId="urn:microsoft.com/office/officeart/2005/8/layout/hierarchy1"/>
    <dgm:cxn modelId="{81DCA3E3-7337-46E8-A07D-132B18658591}" type="presParOf" srcId="{2783FCAE-9986-4B32-97E0-CD9EF086A9B3}" destId="{BBF40778-BF0A-45F4-9178-60368B6AB201}" srcOrd="0" destOrd="0" presId="urn:microsoft.com/office/officeart/2005/8/layout/hierarchy1"/>
    <dgm:cxn modelId="{751ADA4D-F542-47C9-8972-A0F4F20E60C4}" type="presParOf" srcId="{2783FCAE-9986-4B32-97E0-CD9EF086A9B3}" destId="{2F6427B3-BF13-4323-86ED-6C30916833A7}" srcOrd="1" destOrd="0" presId="urn:microsoft.com/office/officeart/2005/8/layout/hierarchy1"/>
    <dgm:cxn modelId="{27451B9D-F9C4-491C-AF00-D64747637141}" type="presParOf" srcId="{9974297A-3138-450C-9352-D110CC8B11D4}" destId="{8F3D8A88-BCEF-40E8-8AB3-36138524430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6F90F-50A8-4B8F-A6AC-8DAA56F66D45}">
      <dsp:nvSpPr>
        <dsp:cNvPr id="0" name=""/>
        <dsp:cNvSpPr/>
      </dsp:nvSpPr>
      <dsp:spPr>
        <a:xfrm>
          <a:off x="0" y="674"/>
          <a:ext cx="530130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FE70D57-D218-4108-A420-90284C6F9779}">
      <dsp:nvSpPr>
        <dsp:cNvPr id="0" name=""/>
        <dsp:cNvSpPr/>
      </dsp:nvSpPr>
      <dsp:spPr>
        <a:xfrm>
          <a:off x="0" y="674"/>
          <a:ext cx="5301307" cy="11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The New Jersey Mask Mandate issued by our Governor in August of 2021 is still in place. Students must continue to wear facial masks when in school. Exceptions include:</a:t>
          </a:r>
        </a:p>
      </dsp:txBody>
      <dsp:txXfrm>
        <a:off x="0" y="674"/>
        <a:ext cx="5301307" cy="1105236"/>
      </dsp:txXfrm>
    </dsp:sp>
    <dsp:sp modelId="{846B58BF-3F4E-49CC-B952-DCFCDA430641}">
      <dsp:nvSpPr>
        <dsp:cNvPr id="0" name=""/>
        <dsp:cNvSpPr/>
      </dsp:nvSpPr>
      <dsp:spPr>
        <a:xfrm>
          <a:off x="0" y="1105911"/>
          <a:ext cx="530130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D41B3E-D709-4368-807A-411E9020C8C9}">
      <dsp:nvSpPr>
        <dsp:cNvPr id="0" name=""/>
        <dsp:cNvSpPr/>
      </dsp:nvSpPr>
      <dsp:spPr>
        <a:xfrm>
          <a:off x="0" y="1105911"/>
          <a:ext cx="5301307" cy="11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1. When doing so would inhibit the individual’s health, such as when the individual is exposed to extreme heat indoors; or </a:t>
          </a:r>
        </a:p>
      </dsp:txBody>
      <dsp:txXfrm>
        <a:off x="0" y="1105911"/>
        <a:ext cx="5301307" cy="1105236"/>
      </dsp:txXfrm>
    </dsp:sp>
    <dsp:sp modelId="{11AE237F-8C97-4A7E-BA50-4E16B485967B}">
      <dsp:nvSpPr>
        <dsp:cNvPr id="0" name=""/>
        <dsp:cNvSpPr/>
      </dsp:nvSpPr>
      <dsp:spPr>
        <a:xfrm>
          <a:off x="0" y="2211147"/>
          <a:ext cx="530130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29D801-407E-4778-BE8B-E428AFD4CE2A}">
      <dsp:nvSpPr>
        <dsp:cNvPr id="0" name=""/>
        <dsp:cNvSpPr/>
      </dsp:nvSpPr>
      <dsp:spPr>
        <a:xfrm>
          <a:off x="0" y="2211147"/>
          <a:ext cx="5301307" cy="11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2. When the individual has trouble breathing, is unconscious, incapacitated, or otherwise unable to remove a face masks without assistance; or</a:t>
          </a:r>
        </a:p>
      </dsp:txBody>
      <dsp:txXfrm>
        <a:off x="0" y="2211147"/>
        <a:ext cx="5301307" cy="1105236"/>
      </dsp:txXfrm>
    </dsp:sp>
    <dsp:sp modelId="{8FF6021F-0FDF-488F-B7F8-6995022BEBCF}">
      <dsp:nvSpPr>
        <dsp:cNvPr id="0" name=""/>
        <dsp:cNvSpPr/>
      </dsp:nvSpPr>
      <dsp:spPr>
        <a:xfrm>
          <a:off x="0" y="3316383"/>
          <a:ext cx="530130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3419223-4DE3-4F93-9E56-7D06177D99C8}">
      <dsp:nvSpPr>
        <dsp:cNvPr id="0" name=""/>
        <dsp:cNvSpPr/>
      </dsp:nvSpPr>
      <dsp:spPr>
        <a:xfrm>
          <a:off x="0" y="3316383"/>
          <a:ext cx="5301307" cy="11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3.  When a student’s documented medical condition or disability, as reflected in an Individualized Education Program (IEP) or Educational Plan pursuant to Section 504 of the Rehabilitation Act of 1973, precludes use of a face mask;  or </a:t>
          </a:r>
        </a:p>
      </dsp:txBody>
      <dsp:txXfrm>
        <a:off x="0" y="3316383"/>
        <a:ext cx="5301307" cy="1105236"/>
      </dsp:txXfrm>
    </dsp:sp>
    <dsp:sp modelId="{C612E161-4498-47EB-BC1B-A10202C38E9F}">
      <dsp:nvSpPr>
        <dsp:cNvPr id="0" name=""/>
        <dsp:cNvSpPr/>
      </dsp:nvSpPr>
      <dsp:spPr>
        <a:xfrm>
          <a:off x="0" y="4421619"/>
          <a:ext cx="530130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8BBD5A5-D20A-4243-9D4D-E5685DAD0B2B}">
      <dsp:nvSpPr>
        <dsp:cNvPr id="0" name=""/>
        <dsp:cNvSpPr/>
      </dsp:nvSpPr>
      <dsp:spPr>
        <a:xfrm>
          <a:off x="0" y="4421619"/>
          <a:ext cx="5301307" cy="1105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4. When the individual is under two (2) years of age; or </a:t>
          </a:r>
        </a:p>
      </dsp:txBody>
      <dsp:txXfrm>
        <a:off x="0" y="4421619"/>
        <a:ext cx="5301307" cy="1105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457E3-01A6-4278-85C0-B3043C3E05A4}">
      <dsp:nvSpPr>
        <dsp:cNvPr id="0" name=""/>
        <dsp:cNvSpPr/>
      </dsp:nvSpPr>
      <dsp:spPr>
        <a:xfrm>
          <a:off x="0" y="531"/>
          <a:ext cx="108692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ACE31-9163-4A54-8AE1-47A3A1EE70E5}">
      <dsp:nvSpPr>
        <dsp:cNvPr id="0" name=""/>
        <dsp:cNvSpPr/>
      </dsp:nvSpPr>
      <dsp:spPr>
        <a:xfrm>
          <a:off x="0" y="0"/>
          <a:ext cx="10869248" cy="169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5. When the individual is engaged in activity that cannot physically be performed while wearing a mask, such as eating or drinking, or playing a musical instrument that would be obstructed by a face mask; or</a:t>
          </a:r>
        </a:p>
        <a:p>
          <a:pPr marL="0" lvl="0" indent="0" algn="l" defTabSz="711200">
            <a:lnSpc>
              <a:spcPct val="90000"/>
            </a:lnSpc>
            <a:spcBef>
              <a:spcPct val="0"/>
            </a:spcBef>
            <a:spcAft>
              <a:spcPct val="35000"/>
            </a:spcAft>
            <a:buNone/>
          </a:pPr>
          <a:endParaRPr lang="en-US" sz="1600" kern="1200" dirty="0"/>
        </a:p>
        <a:p>
          <a:pPr marL="0" lvl="0" indent="0" algn="l" defTabSz="711200">
            <a:lnSpc>
              <a:spcPct val="90000"/>
            </a:lnSpc>
            <a:spcBef>
              <a:spcPct val="0"/>
            </a:spcBef>
            <a:spcAft>
              <a:spcPct val="35000"/>
            </a:spcAft>
            <a:buNone/>
          </a:pPr>
          <a:r>
            <a:rPr lang="en-US" sz="1600" kern="1200" dirty="0"/>
            <a:t>6. When the individual is engaged in high-intensity aerobic or anaerobic activity; g. When a student is participating in high-intensity physical activities during a physical education class in a well-ventilated location and able to maintain a physical distance of six feet from all other individuals; or </a:t>
          </a:r>
        </a:p>
      </dsp:txBody>
      <dsp:txXfrm>
        <a:off x="0" y="0"/>
        <a:ext cx="10869248" cy="1691227"/>
      </dsp:txXfrm>
    </dsp:sp>
    <dsp:sp modelId="{F4E15A75-591B-4B01-94C9-3923D99C80A9}">
      <dsp:nvSpPr>
        <dsp:cNvPr id="0" name=""/>
        <dsp:cNvSpPr/>
      </dsp:nvSpPr>
      <dsp:spPr>
        <a:xfrm>
          <a:off x="0" y="1691758"/>
          <a:ext cx="108692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5CCDA-346A-4C00-86D5-F1D6EAC355CE}">
      <dsp:nvSpPr>
        <dsp:cNvPr id="0" name=""/>
        <dsp:cNvSpPr/>
      </dsp:nvSpPr>
      <dsp:spPr>
        <a:xfrm>
          <a:off x="0" y="1691758"/>
          <a:ext cx="10858633" cy="190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7. When wearing a face mask creates an unsafe condition in which to operate equipment or execute a task.</a:t>
          </a:r>
        </a:p>
      </dsp:txBody>
      <dsp:txXfrm>
        <a:off x="0" y="1691758"/>
        <a:ext cx="10858633" cy="1908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B72F9-D4C0-412D-902C-9609ED0617FB}">
      <dsp:nvSpPr>
        <dsp:cNvPr id="0" name=""/>
        <dsp:cNvSpPr/>
      </dsp:nvSpPr>
      <dsp:spPr>
        <a:xfrm>
          <a:off x="316459" y="1537"/>
          <a:ext cx="4606022" cy="2924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C43D54-B970-490A-8EA0-3EB58EDF3F57}">
      <dsp:nvSpPr>
        <dsp:cNvPr id="0" name=""/>
        <dsp:cNvSpPr/>
      </dsp:nvSpPr>
      <dsp:spPr>
        <a:xfrm>
          <a:off x="828239" y="487729"/>
          <a:ext cx="4606022" cy="2924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A close contact is defined as someone who was less than 6 feet away from a person with infection (lab confirmed or clinical diagnosis) for a cumulative time of 15 minutes or more, over a 24-hour period.</a:t>
          </a:r>
          <a:endParaRPr lang="en-US" sz="1700" kern="1200" dirty="0"/>
        </a:p>
      </dsp:txBody>
      <dsp:txXfrm>
        <a:off x="913904" y="573394"/>
        <a:ext cx="4434692" cy="2753494"/>
      </dsp:txXfrm>
    </dsp:sp>
    <dsp:sp modelId="{BBF40778-BF0A-45F4-9178-60368B6AB201}">
      <dsp:nvSpPr>
        <dsp:cNvPr id="0" name=""/>
        <dsp:cNvSpPr/>
      </dsp:nvSpPr>
      <dsp:spPr>
        <a:xfrm>
          <a:off x="5946042" y="1537"/>
          <a:ext cx="4606022" cy="29248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6427B3-BF13-4323-86ED-6C30916833A7}">
      <dsp:nvSpPr>
        <dsp:cNvPr id="0" name=""/>
        <dsp:cNvSpPr/>
      </dsp:nvSpPr>
      <dsp:spPr>
        <a:xfrm>
          <a:off x="6457822" y="487729"/>
          <a:ext cx="4606022" cy="29248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In the K–12 indoor classroom setting or a structured outdoor setting where mask use can be observed (i.e., holding class outdoors with educator supervision), the close contact definition excludes students who were between 3 to 6 feet of an infected student (laboratory-confirmed or a clinical diagnosis) if both the infected student and the exposed student(s) correctly and consistently wore well-fitting masks the entire time.</a:t>
          </a:r>
          <a:endParaRPr lang="en-US" sz="1700" kern="1200" dirty="0"/>
        </a:p>
      </dsp:txBody>
      <dsp:txXfrm>
        <a:off x="6543487" y="573394"/>
        <a:ext cx="4434692" cy="275349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6DECD-3BD2-492A-84BF-22DB27EAAB80}" type="datetimeFigureOut">
              <a:rPr lang="en-US" smtClean="0"/>
              <a:t>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CD8850-5BE5-46CE-B9B2-37DD1EA615E2}" type="slidenum">
              <a:rPr lang="en-US" smtClean="0"/>
              <a:t>‹#›</a:t>
            </a:fld>
            <a:endParaRPr lang="en-US" dirty="0"/>
          </a:p>
        </p:txBody>
      </p:sp>
    </p:spTree>
    <p:extLst>
      <p:ext uri="{BB962C8B-B14F-4D97-AF65-F5344CB8AC3E}">
        <p14:creationId xmlns:p14="http://schemas.microsoft.com/office/powerpoint/2010/main" val="257167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coronavirus/2019-ncov/php/reporting-pui.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sz="1000" b="1" dirty="0"/>
              <a:t>Instructor notes: </a:t>
            </a:r>
          </a:p>
          <a:p>
            <a:pPr marL="0" indent="0">
              <a:buFont typeface="Arial" panose="020B0604020202020204" pitchFamily="34" charset="0"/>
              <a:buNone/>
            </a:pPr>
            <a:endParaRPr lang="en-US" sz="1000" dirty="0"/>
          </a:p>
          <a:p>
            <a:pPr marL="171244" indent="-171244">
              <a:buFont typeface="Arial" panose="020B0604020202020204" pitchFamily="34" charset="0"/>
              <a:buChar char="•"/>
            </a:pPr>
            <a:r>
              <a:rPr lang="en-US" sz="1000" dirty="0"/>
              <a:t>The CDC uses the term Person Under Investigation (PUI) for a suspect case.  </a:t>
            </a:r>
          </a:p>
          <a:p>
            <a:pPr marL="171244" indent="-171244">
              <a:buFont typeface="Arial" panose="020B0604020202020204" pitchFamily="34" charset="0"/>
              <a:buChar char="•"/>
            </a:pPr>
            <a:r>
              <a:rPr lang="en-US" sz="1000" dirty="0"/>
              <a:t>A suspect case or PUI is a person who has both consistent symptoms and risk factors as follows:</a:t>
            </a:r>
          </a:p>
          <a:p>
            <a:pPr marL="627896" lvl="1" indent="-171244">
              <a:buFont typeface="Arial" panose="020B0604020202020204" pitchFamily="34" charset="0"/>
              <a:buChar char="•"/>
            </a:pPr>
            <a:r>
              <a:rPr lang="en-US" sz="1000" dirty="0"/>
              <a:t>Clinical criteria, which includes cough, fever, and shortness of breath; AND</a:t>
            </a:r>
          </a:p>
          <a:p>
            <a:pPr marL="627896" lvl="1" indent="-171244">
              <a:buFont typeface="Arial" panose="020B0604020202020204" pitchFamily="34" charset="0"/>
              <a:buChar char="•"/>
            </a:pPr>
            <a:r>
              <a:rPr lang="en-US" sz="1000" dirty="0"/>
              <a:t>risk factors within the past 14 days before the onset of symptoms, such as contact patient known to have or suspected to have COVID-19; residence in—or travel to—an area where COVID-19 transmission is active; or direct handling of bats or non-human primates from disease areas.</a:t>
            </a:r>
          </a:p>
          <a:p>
            <a:pPr marL="171244" indent="-171244" defTabSz="913303">
              <a:buFont typeface="Arial" panose="020B0604020202020204" pitchFamily="34" charset="0"/>
              <a:buChar char="•"/>
              <a:defRPr/>
            </a:pPr>
            <a:endParaRPr lang="en-US" sz="1000" dirty="0"/>
          </a:p>
          <a:p>
            <a:pPr marL="171244" indent="-171244" defTabSz="913303">
              <a:buFont typeface="Arial" panose="020B0604020202020204" pitchFamily="34" charset="0"/>
              <a:buChar char="•"/>
              <a:defRPr/>
            </a:pPr>
            <a:r>
              <a:rPr lang="en-US" sz="1000" u="sng" dirty="0">
                <a:solidFill>
                  <a:schemeClr val="tx1"/>
                </a:solidFill>
              </a:rPr>
              <a:t>https://www.cdc.gov/coronavirus/2019-ncov/php/guidance-evaluating-pui.html</a:t>
            </a:r>
          </a:p>
          <a:p>
            <a:pPr marL="171244" indent="-171244" defTabSz="913303">
              <a:buFont typeface="Arial" panose="020B0604020202020204" pitchFamily="34" charset="0"/>
              <a:buChar char="•"/>
              <a:defRPr/>
            </a:pPr>
            <a:r>
              <a:rPr lang="en-US" sz="1000" u="sng" dirty="0">
                <a:solidFill>
                  <a:schemeClr val="tx1"/>
                </a:solidFill>
                <a:hlinkClick r:id="rId3">
                  <a:extLst>
                    <a:ext uri="{A12FA001-AC4F-418D-AE19-62706E023703}">
                      <ahyp:hlinkClr xmlns:ahyp="http://schemas.microsoft.com/office/drawing/2018/hyperlinkcolor" val="tx"/>
                    </a:ext>
                  </a:extLst>
                </a:hlinkClick>
              </a:rPr>
              <a:t>https://www.cdc.gov/coronavirus/2019-ncov/php/reporting-pui.html</a:t>
            </a:r>
            <a:endParaRPr lang="en-US" sz="1000" u="sng" dirty="0">
              <a:solidFill>
                <a:schemeClr val="tx1"/>
              </a:solidFill>
            </a:endParaRPr>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14</a:t>
            </a:fld>
            <a:endParaRPr lang="en-US" dirty="0"/>
          </a:p>
        </p:txBody>
      </p:sp>
    </p:spTree>
    <p:extLst>
      <p:ext uri="{BB962C8B-B14F-4D97-AF65-F5344CB8AC3E}">
        <p14:creationId xmlns:p14="http://schemas.microsoft.com/office/powerpoint/2010/main" val="57617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2/6/2022</a:t>
            </a:fld>
            <a:endParaRPr lang="en-US" dirty="0"/>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244490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2/6/2022</a:t>
            </a:fld>
            <a:endParaRPr lang="en-US" dirty="0"/>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260961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2/6/2022</a:t>
            </a:fld>
            <a:endParaRPr lang="en-US" dirty="0"/>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47587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2/6/2022</a:t>
            </a:fld>
            <a:endParaRPr lang="en-US" dirty="0"/>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60284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2/6/2022</a:t>
            </a:fld>
            <a:endParaRPr lang="en-US" dirty="0"/>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36640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2/6/2022</a:t>
            </a:fld>
            <a:endParaRPr lang="en-US" dirty="0"/>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281045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2/6/2022</a:t>
            </a:fld>
            <a:endParaRPr lang="en-US" dirty="0"/>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262537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2/6/2022</a:t>
            </a:fld>
            <a:endParaRPr lang="en-US" dirty="0"/>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130886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2/6/2022</a:t>
            </a:fld>
            <a:endParaRPr lang="en-US" dirty="0"/>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197293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2/6/2022</a:t>
            </a:fld>
            <a:endParaRPr lang="en-US" dirty="0"/>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198845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2/6/2022</a:t>
            </a:fld>
            <a:endParaRPr lang="en-US" dirty="0"/>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dirty="0"/>
          </a:p>
        </p:txBody>
      </p:sp>
    </p:spTree>
    <p:extLst>
      <p:ext uri="{BB962C8B-B14F-4D97-AF65-F5344CB8AC3E}">
        <p14:creationId xmlns:p14="http://schemas.microsoft.com/office/powerpoint/2010/main" val="384883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2/6/2022</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34167800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orange.k12.nj.us/Page/2959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c.gov/coronavirus/2019-ncov/your-health/quarantine-isolation.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jonesshe@orange.k12.nj.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8041AD-0A28-47FA-8BFF-56BAAA24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F7B1DF-34C4-4B15-9B81-387F784EDA54}"/>
              </a:ext>
            </a:extLst>
          </p:cNvPr>
          <p:cNvSpPr>
            <a:spLocks noGrp="1"/>
          </p:cNvSpPr>
          <p:nvPr>
            <p:ph type="ctrTitle"/>
          </p:nvPr>
        </p:nvSpPr>
        <p:spPr>
          <a:xfrm>
            <a:off x="484553" y="397275"/>
            <a:ext cx="5216531" cy="3761257"/>
          </a:xfrm>
        </p:spPr>
        <p:txBody>
          <a:bodyPr anchor="ctr">
            <a:normAutofit/>
          </a:bodyPr>
          <a:lstStyle/>
          <a:p>
            <a:pPr algn="ctr">
              <a:lnSpc>
                <a:spcPct val="90000"/>
              </a:lnSpc>
            </a:pPr>
            <a:r>
              <a:rPr lang="en-US" sz="5000" b="1" dirty="0">
                <a:solidFill>
                  <a:srgbClr val="FF0000"/>
                </a:solidFill>
              </a:rPr>
              <a:t>COVID-19</a:t>
            </a:r>
            <a:r>
              <a:rPr lang="en-US" sz="5000" b="1" dirty="0"/>
              <a:t> </a:t>
            </a:r>
            <a:br>
              <a:rPr lang="en-US" sz="5000" b="1" dirty="0"/>
            </a:br>
            <a:br>
              <a:rPr lang="en-US" sz="3200" b="1" dirty="0">
                <a:latin typeface="Times"/>
              </a:rPr>
            </a:br>
            <a:r>
              <a:rPr lang="en-US" sz="3200" b="1" dirty="0">
                <a:latin typeface="Times"/>
                <a:cs typeface="Times"/>
              </a:rPr>
              <a:t>OFFICE OF HUMAN RESOURCES &amp; SUPERINTENDENT OF SCHOOLS</a:t>
            </a:r>
          </a:p>
        </p:txBody>
      </p:sp>
      <p:sp>
        <p:nvSpPr>
          <p:cNvPr id="3" name="Subtitle 2">
            <a:extLst>
              <a:ext uri="{FF2B5EF4-FFF2-40B4-BE49-F238E27FC236}">
                <a16:creationId xmlns:a16="http://schemas.microsoft.com/office/drawing/2014/main" id="{378EFDB8-2066-4BB3-81B2-167E9D99D6CE}"/>
              </a:ext>
            </a:extLst>
          </p:cNvPr>
          <p:cNvSpPr>
            <a:spLocks noGrp="1"/>
          </p:cNvSpPr>
          <p:nvPr>
            <p:ph type="subTitle" idx="1"/>
          </p:nvPr>
        </p:nvSpPr>
        <p:spPr>
          <a:xfrm>
            <a:off x="79865" y="4815241"/>
            <a:ext cx="6012128" cy="1955432"/>
          </a:xfrm>
        </p:spPr>
        <p:txBody>
          <a:bodyPr anchor="ctr">
            <a:normAutofit fontScale="92500" lnSpcReduction="20000"/>
          </a:bodyPr>
          <a:lstStyle/>
          <a:p>
            <a:endParaRPr lang="en-US" sz="1800" b="1" dirty="0"/>
          </a:p>
          <a:p>
            <a:r>
              <a:rPr lang="en-US" sz="2000" b="1" dirty="0"/>
              <a:t>Presenter: Glasshebra Jones, MPA, SHRM-CP</a:t>
            </a:r>
            <a:endParaRPr lang="en-US" sz="2000" dirty="0"/>
          </a:p>
          <a:p>
            <a:r>
              <a:rPr lang="en-US" sz="2000" dirty="0"/>
              <a:t>Executive Director of Human Resources/COVID-19 Manager</a:t>
            </a:r>
          </a:p>
          <a:p>
            <a:r>
              <a:rPr lang="en-US" sz="2000" dirty="0"/>
              <a:t>February 1, 2022</a:t>
            </a:r>
          </a:p>
          <a:p>
            <a:endParaRPr lang="en-US" dirty="0"/>
          </a:p>
        </p:txBody>
      </p:sp>
      <p:pic>
        <p:nvPicPr>
          <p:cNvPr id="4" name="Picture 3" descr="Desk with stethoscope and computer keyboard">
            <a:extLst>
              <a:ext uri="{FF2B5EF4-FFF2-40B4-BE49-F238E27FC236}">
                <a16:creationId xmlns:a16="http://schemas.microsoft.com/office/drawing/2014/main" id="{C54603CC-D873-48C8-BCF4-33BBA7A8A3A8}"/>
              </a:ext>
            </a:extLst>
          </p:cNvPr>
          <p:cNvPicPr>
            <a:picLocks noChangeAspect="1"/>
          </p:cNvPicPr>
          <p:nvPr/>
        </p:nvPicPr>
        <p:blipFill rotWithShape="1">
          <a:blip r:embed="rId2"/>
          <a:srcRect l="40667" r="-2" b="-2"/>
          <a:stretch/>
        </p:blipFill>
        <p:spPr>
          <a:xfrm>
            <a:off x="6094297" y="457"/>
            <a:ext cx="6096001" cy="6858000"/>
          </a:xfrm>
          <a:prstGeom prst="rect">
            <a:avLst/>
          </a:prstGeom>
        </p:spPr>
      </p:pic>
    </p:spTree>
    <p:extLst>
      <p:ext uri="{BB962C8B-B14F-4D97-AF65-F5344CB8AC3E}">
        <p14:creationId xmlns:p14="http://schemas.microsoft.com/office/powerpoint/2010/main" val="31824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8DF784-C511-43F2-9806-78C53E6CCE16}"/>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3200" dirty="0"/>
              <a:t>What is the incubation period?</a:t>
            </a:r>
          </a:p>
        </p:txBody>
      </p:sp>
      <p:grpSp>
        <p:nvGrpSpPr>
          <p:cNvPr id="15" name="Group 14">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16" name="Rectangle 15">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4" descr="Graphical user interface, text, email&#10;&#10;Description automatically generated">
            <a:extLst>
              <a:ext uri="{FF2B5EF4-FFF2-40B4-BE49-F238E27FC236}">
                <a16:creationId xmlns:a16="http://schemas.microsoft.com/office/drawing/2014/main" id="{B1BA45A7-CCF5-4949-A878-9380B0DF07D8}"/>
              </a:ext>
            </a:extLst>
          </p:cNvPr>
          <p:cNvPicPr>
            <a:picLocks noGrp="1" noChangeAspect="1"/>
          </p:cNvPicPr>
          <p:nvPr>
            <p:ph idx="1"/>
          </p:nvPr>
        </p:nvPicPr>
        <p:blipFill>
          <a:blip r:embed="rId2"/>
          <a:stretch>
            <a:fillRect/>
          </a:stretch>
        </p:blipFill>
        <p:spPr>
          <a:xfrm>
            <a:off x="3892204" y="609600"/>
            <a:ext cx="7416800" cy="5562600"/>
          </a:xfrm>
          <a:prstGeom prst="rect">
            <a:avLst/>
          </a:prstGeom>
        </p:spPr>
      </p:pic>
    </p:spTree>
    <p:extLst>
      <p:ext uri="{BB962C8B-B14F-4D97-AF65-F5344CB8AC3E}">
        <p14:creationId xmlns:p14="http://schemas.microsoft.com/office/powerpoint/2010/main" val="238056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0BD4-1E17-4199-9601-EB6619553B36}"/>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NOTIFICATION &amp;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REPORTING PROTOCOL  (Parents)</a:t>
            </a:r>
          </a:p>
        </p:txBody>
      </p:sp>
      <p:sp>
        <p:nvSpPr>
          <p:cNvPr id="3" name="Content Placeholder 2">
            <a:extLst>
              <a:ext uri="{FF2B5EF4-FFF2-40B4-BE49-F238E27FC236}">
                <a16:creationId xmlns:a16="http://schemas.microsoft.com/office/drawing/2014/main" id="{0286324C-7707-47AB-8A0B-9DD6DBA441A4}"/>
              </a:ext>
            </a:extLst>
          </p:cNvPr>
          <p:cNvSpPr>
            <a:spLocks noGrp="1"/>
          </p:cNvSpPr>
          <p:nvPr>
            <p:ph idx="1"/>
          </p:nvPr>
        </p:nvSpPr>
        <p:spPr/>
        <p:txBody>
          <a:bodyPr vert="horz" lIns="91440" tIns="45720" rIns="91440" bIns="45720" rtlCol="0" anchor="t">
            <a:normAutofit fontScale="92500" lnSpcReduction="10000"/>
          </a:bodyPr>
          <a:lstStyle/>
          <a:p>
            <a:r>
              <a:rPr lang="en-US" dirty="0"/>
              <a:t>Parents – Please report your child's diagnosis to your building principal and school nurse;</a:t>
            </a:r>
          </a:p>
          <a:p>
            <a:r>
              <a:rPr lang="en-US" dirty="0"/>
              <a:t>        A copy of the positive diagnosis must be submitted as well</a:t>
            </a:r>
          </a:p>
          <a:p>
            <a:pPr marL="342900" indent="-342900">
              <a:buFont typeface="Arial" panose="020B0604020202020204" pitchFamily="34" charset="0"/>
              <a:buChar char="•"/>
            </a:pPr>
            <a:r>
              <a:rPr lang="en-US" dirty="0"/>
              <a:t>Your child's principal will ask you questions such as:</a:t>
            </a:r>
          </a:p>
          <a:p>
            <a:r>
              <a:rPr lang="en-US" dirty="0"/>
              <a:t>	1. What day was your child last in school?</a:t>
            </a:r>
          </a:p>
          <a:p>
            <a:r>
              <a:rPr lang="en-US" dirty="0">
                <a:solidFill>
                  <a:srgbClr val="000000"/>
                </a:solidFill>
              </a:rPr>
              <a:t>               2. Do you have any other children in district? </a:t>
            </a:r>
            <a:r>
              <a:rPr lang="en-US" i="1" dirty="0">
                <a:solidFill>
                  <a:srgbClr val="000000"/>
                </a:solidFill>
              </a:rPr>
              <a:t>Siblings</a:t>
            </a:r>
          </a:p>
          <a:p>
            <a:pPr defTabSz="860425"/>
            <a:r>
              <a:rPr lang="en-US" i="1" dirty="0">
                <a:solidFill>
                  <a:srgbClr val="000000"/>
                </a:solidFill>
              </a:rPr>
              <a:t>             3. </a:t>
            </a:r>
            <a:r>
              <a:rPr lang="en-US" dirty="0">
                <a:solidFill>
                  <a:srgbClr val="000000"/>
                </a:solidFill>
              </a:rPr>
              <a:t>Is your child symptomatic or asymptomatic?</a:t>
            </a:r>
          </a:p>
          <a:p>
            <a:r>
              <a:rPr lang="en-US" dirty="0">
                <a:solidFill>
                  <a:srgbClr val="000000"/>
                </a:solidFill>
              </a:rPr>
              <a:t>	4. Is your child fully vaccinated?</a:t>
            </a:r>
          </a:p>
          <a:p>
            <a:pPr marL="342900" indent="-342900">
              <a:buFont typeface="Arial" panose="020B0604020202020204" pitchFamily="34" charset="0"/>
              <a:buChar char="•"/>
            </a:pPr>
            <a:r>
              <a:rPr lang="en-US" dirty="0">
                <a:solidFill>
                  <a:srgbClr val="000000"/>
                </a:solidFill>
              </a:rPr>
              <a:t>Contact Tracing will begin…</a:t>
            </a:r>
          </a:p>
          <a:p>
            <a:pPr marL="342900" indent="-342900">
              <a:buFont typeface="Wingdings" panose="05000000000000000000" pitchFamily="2" charset="2"/>
              <a:buChar char="Ø"/>
            </a:pPr>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70087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10BD4-1E17-4199-9601-EB6619553B36}"/>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NOTIFICATION &amp;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REPORTING PROTOCOL  (Staff)</a:t>
            </a:r>
          </a:p>
        </p:txBody>
      </p:sp>
      <p:sp>
        <p:nvSpPr>
          <p:cNvPr id="3" name="Content Placeholder 2">
            <a:extLst>
              <a:ext uri="{FF2B5EF4-FFF2-40B4-BE49-F238E27FC236}">
                <a16:creationId xmlns:a16="http://schemas.microsoft.com/office/drawing/2014/main" id="{0286324C-7707-47AB-8A0B-9DD6DBA441A4}"/>
              </a:ext>
            </a:extLst>
          </p:cNvPr>
          <p:cNvSpPr>
            <a:spLocks noGrp="1"/>
          </p:cNvSpPr>
          <p:nvPr>
            <p:ph idx="1"/>
          </p:nvPr>
        </p:nvSpPr>
        <p:spPr/>
        <p:txBody>
          <a:bodyPr vert="horz" lIns="91440" tIns="45720" rIns="91440" bIns="45720" rtlCol="0" anchor="t">
            <a:normAutofit fontScale="92500" lnSpcReduction="20000"/>
          </a:bodyPr>
          <a:lstStyle/>
          <a:p>
            <a:r>
              <a:rPr lang="en-US" dirty="0"/>
              <a:t>Staff – Please report your diagnosis to your immediate supervisor and school nurse;</a:t>
            </a:r>
          </a:p>
          <a:p>
            <a:r>
              <a:rPr lang="en-US" dirty="0"/>
              <a:t>        A copy of the positive diagnosis must be submitted as well</a:t>
            </a:r>
          </a:p>
          <a:p>
            <a:pPr marL="342900" indent="-342900">
              <a:buFont typeface="Arial" panose="020B0604020202020204" pitchFamily="34" charset="0"/>
              <a:buChar char="•"/>
            </a:pPr>
            <a:r>
              <a:rPr lang="en-US" dirty="0"/>
              <a:t>Your immediate supervisor will ask you questions such as:</a:t>
            </a:r>
          </a:p>
          <a:p>
            <a:r>
              <a:rPr lang="en-US" dirty="0"/>
              <a:t>	1. What day were you last in school?</a:t>
            </a:r>
          </a:p>
          <a:p>
            <a:r>
              <a:rPr lang="en-US" dirty="0">
                <a:solidFill>
                  <a:srgbClr val="000000"/>
                </a:solidFill>
              </a:rPr>
              <a:t>	2. At anytime did you interact with any staff/students without a mask and/or without  	practicing social distancing?</a:t>
            </a:r>
            <a:endParaRPr lang="en-US" i="1" dirty="0">
              <a:solidFill>
                <a:srgbClr val="000000"/>
              </a:solidFill>
            </a:endParaRPr>
          </a:p>
          <a:p>
            <a:r>
              <a:rPr lang="en-US" i="1" dirty="0">
                <a:solidFill>
                  <a:srgbClr val="000000"/>
                </a:solidFill>
              </a:rPr>
              <a:t>	3. </a:t>
            </a:r>
            <a:r>
              <a:rPr lang="en-US" dirty="0">
                <a:solidFill>
                  <a:srgbClr val="000000"/>
                </a:solidFill>
              </a:rPr>
              <a:t>Are you symptomatic?</a:t>
            </a:r>
          </a:p>
          <a:p>
            <a:r>
              <a:rPr lang="en-US" dirty="0">
                <a:solidFill>
                  <a:srgbClr val="000000"/>
                </a:solidFill>
              </a:rPr>
              <a:t>	4. Are you fully vaccinated?</a:t>
            </a:r>
          </a:p>
          <a:p>
            <a:r>
              <a:rPr lang="en-US" dirty="0">
                <a:solidFill>
                  <a:srgbClr val="000000"/>
                </a:solidFill>
              </a:rPr>
              <a:t>Contact Tracing will begin…</a:t>
            </a:r>
          </a:p>
          <a:p>
            <a:pPr marL="342900" indent="-342900">
              <a:buFont typeface="Wingdings" panose="05000000000000000000" pitchFamily="2" charset="2"/>
              <a:buChar char="Ø"/>
            </a:pPr>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177326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6FFFB6-904A-44E4-B7F3-9D015CEBE649}"/>
              </a:ext>
            </a:extLst>
          </p:cNvPr>
          <p:cNvSpPr>
            <a:spLocks noGrp="1"/>
          </p:cNvSpPr>
          <p:nvPr>
            <p:ph type="title"/>
          </p:nvPr>
        </p:nvSpPr>
        <p:spPr>
          <a:xfrm>
            <a:off x="484552" y="365125"/>
            <a:ext cx="10869248" cy="1570831"/>
          </a:xfrm>
        </p:spPr>
        <p:txBody>
          <a:bodyPr>
            <a:normAutofit fontScale="90000"/>
          </a:bodyPr>
          <a:lstStyle/>
          <a:p>
            <a:r>
              <a:rPr lang="en-US" b="1" dirty="0">
                <a:effectLst>
                  <a:outerShdw blurRad="38100" dist="38100" dir="2700000" algn="tl">
                    <a:srgbClr val="000000">
                      <a:alpha val="43137"/>
                    </a:srgbClr>
                  </a:outerShdw>
                </a:effectLst>
              </a:rPr>
              <a:t>Conducting Contact Tracing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CRITERIA FOR CLOSE CONTACT</a:t>
            </a:r>
          </a:p>
        </p:txBody>
      </p:sp>
      <p:graphicFrame>
        <p:nvGraphicFramePr>
          <p:cNvPr id="5" name="Content Placeholder 2">
            <a:extLst>
              <a:ext uri="{FF2B5EF4-FFF2-40B4-BE49-F238E27FC236}">
                <a16:creationId xmlns:a16="http://schemas.microsoft.com/office/drawing/2014/main" id="{9CF052B9-29DA-4C3D-8247-1AAB197F86A9}"/>
              </a:ext>
            </a:extLst>
          </p:cNvPr>
          <p:cNvGraphicFramePr>
            <a:graphicFrameLocks noGrp="1"/>
          </p:cNvGraphicFramePr>
          <p:nvPr>
            <p:ph idx="1"/>
            <p:extLst>
              <p:ext uri="{D42A27DB-BD31-4B8C-83A1-F6EECF244321}">
                <p14:modId xmlns:p14="http://schemas.microsoft.com/office/powerpoint/2010/main" val="3940988285"/>
              </p:ext>
            </p:extLst>
          </p:nvPr>
        </p:nvGraphicFramePr>
        <p:xfrm>
          <a:off x="300924" y="2372914"/>
          <a:ext cx="11380304" cy="3414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EEFA4B4-3D63-43E7-937B-C22C3C78BADE}"/>
              </a:ext>
            </a:extLst>
          </p:cNvPr>
          <p:cNvSpPr txBox="1"/>
          <p:nvPr/>
        </p:nvSpPr>
        <p:spPr>
          <a:xfrm>
            <a:off x="1196501" y="5953328"/>
            <a:ext cx="9474741" cy="646331"/>
          </a:xfrm>
          <a:prstGeom prst="rect">
            <a:avLst/>
          </a:prstGeom>
          <a:noFill/>
        </p:spPr>
        <p:txBody>
          <a:bodyPr wrap="square" rtlCol="0">
            <a:spAutoFit/>
          </a:bodyPr>
          <a:lstStyle/>
          <a:p>
            <a:r>
              <a:rPr lang="en-US" dirty="0"/>
              <a:t>Precautionary Principle –  Severe Risk </a:t>
            </a:r>
            <a:r>
              <a:rPr lang="en-US" i="1" dirty="0"/>
              <a:t>– Ex. 1 class period of 45 minutes, possibly mandatory quarantine  </a:t>
            </a:r>
          </a:p>
        </p:txBody>
      </p:sp>
    </p:spTree>
    <p:extLst>
      <p:ext uri="{BB962C8B-B14F-4D97-AF65-F5344CB8AC3E}">
        <p14:creationId xmlns:p14="http://schemas.microsoft.com/office/powerpoint/2010/main" val="210817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3BAD099-B316-EE4F-B71B-465B9CC7DC4E}" type="slidenum">
              <a:rPr lang="en-US" smtClean="0"/>
              <a:pPr>
                <a:defRPr/>
              </a:pPr>
              <a:t>14</a:t>
            </a:fld>
            <a:r>
              <a:rPr lang="en-US" dirty="0"/>
              <a:t>  </a:t>
            </a:r>
          </a:p>
        </p:txBody>
      </p:sp>
      <p:sp>
        <p:nvSpPr>
          <p:cNvPr id="3" name="Content Placeholder 2"/>
          <p:cNvSpPr>
            <a:spLocks noGrp="1"/>
          </p:cNvSpPr>
          <p:nvPr>
            <p:ph idx="1"/>
          </p:nvPr>
        </p:nvSpPr>
        <p:spPr>
          <a:xfrm>
            <a:off x="221612" y="2437123"/>
            <a:ext cx="11776762" cy="4143860"/>
          </a:xfrm>
          <a:noFill/>
        </p:spPr>
        <p:txBody>
          <a:bodyPr vert="horz" lIns="91440" tIns="45720" rIns="91440" bIns="45720" rtlCol="0" anchor="t">
            <a:normAutofit/>
          </a:bodyPr>
          <a:lstStyle/>
          <a:p>
            <a:r>
              <a:rPr lang="en-US" dirty="0"/>
              <a:t>1. Should be tested </a:t>
            </a:r>
            <a:r>
              <a:rPr lang="en-US" b="1" u="sng" dirty="0"/>
              <a:t>immediately</a:t>
            </a:r>
            <a:r>
              <a:rPr lang="en-US" dirty="0"/>
              <a:t> upon notice of exposure and if positive will be subject to contact tracing;  </a:t>
            </a:r>
            <a:endParaRPr lang="en-US" dirty="0">
              <a:ea typeface="+mn-lt"/>
              <a:cs typeface="+mn-lt"/>
            </a:endParaRPr>
          </a:p>
          <a:p>
            <a:r>
              <a:rPr lang="en-US" dirty="0">
                <a:ea typeface="+mn-lt"/>
                <a:cs typeface="+mn-lt"/>
              </a:rPr>
              <a:t>2. Retest </a:t>
            </a:r>
            <a:r>
              <a:rPr lang="en-US" b="1" u="sng" dirty="0">
                <a:ea typeface="+mn-lt"/>
                <a:cs typeface="+mn-lt"/>
              </a:rPr>
              <a:t>5- 7 days </a:t>
            </a:r>
            <a:r>
              <a:rPr lang="en-US" dirty="0">
                <a:ea typeface="+mn-lt"/>
                <a:cs typeface="+mn-lt"/>
              </a:rPr>
              <a:t> post self-isolation; </a:t>
            </a:r>
            <a:r>
              <a:rPr lang="en-US" sz="1100" b="1" i="1" dirty="0">
                <a:ea typeface="+mn-lt"/>
                <a:cs typeface="+mn-lt"/>
              </a:rPr>
              <a:t>Testing should be performed only if fever-free for 24 hours and other symptoms have improved (or if symptoms were not present). </a:t>
            </a:r>
            <a:r>
              <a:rPr lang="en-US" sz="1100" dirty="0">
                <a:ea typeface="+mn-lt"/>
                <a:cs typeface="+mn-lt"/>
              </a:rPr>
              <a:t>If the test result is negative, isolation can end, but continue to wear a well-fitting mask around others at home and in public until day 10. </a:t>
            </a:r>
          </a:p>
          <a:p>
            <a:pPr marL="914400" indent="-914400">
              <a:lnSpc>
                <a:spcPct val="110000"/>
              </a:lnSpc>
              <a:spcBef>
                <a:spcPts val="700"/>
              </a:spcBef>
              <a:tabLst>
                <a:tab pos="11549063" algn="l"/>
              </a:tabLst>
            </a:pPr>
            <a:endParaRPr lang="en-US" b="1" i="1" dirty="0">
              <a:ea typeface="+mn-lt"/>
              <a:cs typeface="+mn-lt"/>
            </a:endParaRPr>
          </a:p>
          <a:p>
            <a:pPr marL="914400" indent="-914400">
              <a:lnSpc>
                <a:spcPct val="110000"/>
              </a:lnSpc>
              <a:spcBef>
                <a:spcPts val="700"/>
              </a:spcBef>
              <a:tabLst>
                <a:tab pos="11549063" algn="l"/>
              </a:tabLst>
            </a:pPr>
            <a:r>
              <a:rPr lang="en-US" b="1" i="1" dirty="0">
                <a:ea typeface="+mn-lt"/>
                <a:cs typeface="+mn-lt"/>
              </a:rPr>
              <a:t>               If the test result is positive, continue to self-isolate until day 10. Student/staff                     </a:t>
            </a:r>
            <a:r>
              <a:rPr lang="en-US" b="1" dirty="0">
                <a:ea typeface="+mn-lt"/>
                <a:cs typeface="+mn-lt"/>
              </a:rPr>
              <a:t>would return on day 11.</a:t>
            </a:r>
            <a:endParaRPr lang="en-US" dirty="0">
              <a:ea typeface="+mn-lt"/>
              <a:cs typeface="+mn-lt"/>
            </a:endParaRPr>
          </a:p>
          <a:p>
            <a:r>
              <a:rPr lang="en-US" b="1" i="1" dirty="0">
                <a:ea typeface="+mn-lt"/>
                <a:cs typeface="+mn-lt"/>
              </a:rPr>
              <a:t>*If the student/staff completes a full 10-day isolation; testing is not required to return on-site. </a:t>
            </a:r>
            <a:endParaRPr lang="en-US" b="1" dirty="0">
              <a:ea typeface="+mn-lt"/>
              <a:cs typeface="+mn-lt"/>
            </a:endParaRPr>
          </a:p>
        </p:txBody>
      </p:sp>
      <p:sp>
        <p:nvSpPr>
          <p:cNvPr id="2" name="Title 1"/>
          <p:cNvSpPr>
            <a:spLocks noGrp="1"/>
          </p:cNvSpPr>
          <p:nvPr>
            <p:ph type="title"/>
          </p:nvPr>
        </p:nvSpPr>
        <p:spPr>
          <a:xfrm>
            <a:off x="112846" y="365125"/>
            <a:ext cx="11882149" cy="1854781"/>
          </a:xfrm>
        </p:spPr>
        <p:txBody>
          <a:bodyPr>
            <a:noAutofit/>
          </a:bodyPr>
          <a:lstStyle/>
          <a:p>
            <a:r>
              <a:rPr lang="en-US" sz="4000" dirty="0">
                <a:solidFill>
                  <a:srgbClr val="FF0000"/>
                </a:solidFill>
              </a:rPr>
              <a:t>COVID-19 EXPOSURE</a:t>
            </a:r>
            <a:r>
              <a:rPr lang="en-US" sz="4000" dirty="0"/>
              <a:t>:</a:t>
            </a:r>
            <a:br>
              <a:rPr lang="en-US" sz="4000" dirty="0"/>
            </a:br>
            <a:r>
              <a:rPr lang="en-US" sz="4000" dirty="0"/>
              <a:t>Exposed close contacts who have no COVID-19 symptoms and are </a:t>
            </a:r>
            <a:r>
              <a:rPr lang="en-US" sz="4000" dirty="0">
                <a:solidFill>
                  <a:srgbClr val="FF0000"/>
                </a:solidFill>
              </a:rPr>
              <a:t>not</a:t>
            </a:r>
            <a:r>
              <a:rPr lang="en-US" sz="4000" dirty="0"/>
              <a:t> fully vaccinated: </a:t>
            </a:r>
          </a:p>
        </p:txBody>
      </p:sp>
      <p:sp>
        <p:nvSpPr>
          <p:cNvPr id="6" name="Arrow: Right 5">
            <a:extLst>
              <a:ext uri="{FF2B5EF4-FFF2-40B4-BE49-F238E27FC236}">
                <a16:creationId xmlns:a16="http://schemas.microsoft.com/office/drawing/2014/main" id="{65B9B094-1700-433F-975C-0745EDCD8D2A}"/>
              </a:ext>
            </a:extLst>
          </p:cNvPr>
          <p:cNvSpPr/>
          <p:nvPr/>
        </p:nvSpPr>
        <p:spPr>
          <a:xfrm>
            <a:off x="573645" y="4509053"/>
            <a:ext cx="418171" cy="40887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0692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62768-764C-48A9-B8F6-72F4E1FAD5D3}"/>
              </a:ext>
            </a:extLst>
          </p:cNvPr>
          <p:cNvSpPr>
            <a:spLocks noGrp="1"/>
          </p:cNvSpPr>
          <p:nvPr>
            <p:ph type="title"/>
          </p:nvPr>
        </p:nvSpPr>
        <p:spPr>
          <a:xfrm>
            <a:off x="1333" y="597443"/>
            <a:ext cx="12135164" cy="1975585"/>
          </a:xfrm>
        </p:spPr>
        <p:txBody>
          <a:bodyPr>
            <a:noAutofit/>
          </a:bodyPr>
          <a:lstStyle/>
          <a:p>
            <a:r>
              <a:rPr lang="en-US" sz="4400" dirty="0">
                <a:solidFill>
                  <a:srgbClr val="FF0000"/>
                </a:solidFill>
                <a:ea typeface="+mj-lt"/>
                <a:cs typeface="+mj-lt"/>
              </a:rPr>
              <a:t>COVID-19 EXPOSURE</a:t>
            </a:r>
            <a:br>
              <a:rPr lang="en-US" sz="4400" dirty="0">
                <a:ea typeface="+mj-lt"/>
                <a:cs typeface="+mj-lt"/>
              </a:rPr>
            </a:br>
            <a:r>
              <a:rPr lang="en-US" sz="3600" dirty="0">
                <a:ea typeface="+mj-lt"/>
                <a:cs typeface="+mj-lt"/>
              </a:rPr>
              <a:t>Exposed close contacts who have no COVID-19 symptoms and </a:t>
            </a:r>
            <a:r>
              <a:rPr lang="en-US" sz="3600" dirty="0">
                <a:solidFill>
                  <a:srgbClr val="FF0000"/>
                </a:solidFill>
                <a:ea typeface="+mj-lt"/>
                <a:cs typeface="+mj-lt"/>
              </a:rPr>
              <a:t>ARE fully vaccinated</a:t>
            </a:r>
            <a:r>
              <a:rPr lang="en-US" sz="3600" dirty="0">
                <a:ea typeface="+mj-lt"/>
                <a:cs typeface="+mj-lt"/>
              </a:rPr>
              <a:t>: </a:t>
            </a:r>
          </a:p>
          <a:p>
            <a:endParaRPr lang="en-US" sz="4400" dirty="0">
              <a:solidFill>
                <a:srgbClr val="FF0000"/>
              </a:solidFill>
            </a:endParaRPr>
          </a:p>
        </p:txBody>
      </p:sp>
      <p:sp>
        <p:nvSpPr>
          <p:cNvPr id="3" name="Content Placeholder 2">
            <a:extLst>
              <a:ext uri="{FF2B5EF4-FFF2-40B4-BE49-F238E27FC236}">
                <a16:creationId xmlns:a16="http://schemas.microsoft.com/office/drawing/2014/main" id="{9EBC01B0-515C-49C5-A084-3AECF052415D}"/>
              </a:ext>
            </a:extLst>
          </p:cNvPr>
          <p:cNvSpPr>
            <a:spLocks noGrp="1"/>
          </p:cNvSpPr>
          <p:nvPr>
            <p:ph idx="1"/>
          </p:nvPr>
        </p:nvSpPr>
        <p:spPr>
          <a:xfrm>
            <a:off x="124719" y="2576513"/>
            <a:ext cx="11898154" cy="3897815"/>
          </a:xfrm>
        </p:spPr>
        <p:txBody>
          <a:bodyPr vert="horz" lIns="91440" tIns="45720" rIns="91440" bIns="45720" rtlCol="0" anchor="t">
            <a:normAutofit/>
          </a:bodyPr>
          <a:lstStyle/>
          <a:p>
            <a:r>
              <a:rPr lang="en-US" dirty="0"/>
              <a:t> •Not required to quarantine or be excluded from school (Can return; no break)</a:t>
            </a:r>
          </a:p>
          <a:p>
            <a:r>
              <a:rPr lang="en-US" dirty="0"/>
              <a:t> • Should test 5-7 days following exposure to someone with COVID-19</a:t>
            </a:r>
          </a:p>
          <a:p>
            <a:r>
              <a:rPr lang="en-US" dirty="0"/>
              <a:t> • Should monitor for symptoms of COVID-19 for up to </a:t>
            </a:r>
            <a:r>
              <a:rPr lang="en-US" b="1" u="sng" dirty="0"/>
              <a:t>10 </a:t>
            </a:r>
            <a:r>
              <a:rPr lang="en-US" dirty="0"/>
              <a:t>days following an exposure </a:t>
            </a:r>
          </a:p>
          <a:p>
            <a:r>
              <a:rPr lang="en-US" dirty="0"/>
              <a:t> • Must wear a mask in other indoor public settings for  up to</a:t>
            </a:r>
            <a:r>
              <a:rPr lang="en-US" b="1" u="sng" dirty="0"/>
              <a:t>10 </a:t>
            </a:r>
            <a:r>
              <a:rPr lang="en-US" dirty="0"/>
              <a:t> days or until they receive a negative test result. </a:t>
            </a:r>
          </a:p>
          <a:p>
            <a:endParaRPr lang="en-US" dirty="0"/>
          </a:p>
        </p:txBody>
      </p:sp>
    </p:spTree>
    <p:extLst>
      <p:ext uri="{BB962C8B-B14F-4D97-AF65-F5344CB8AC3E}">
        <p14:creationId xmlns:p14="http://schemas.microsoft.com/office/powerpoint/2010/main" val="2277227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0CE376-99C5-43A8-B049-A97BF489F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6003B8D-E959-49DF-AE05-8D410490A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43996" y="1"/>
            <a:ext cx="3048003" cy="6858000"/>
            <a:chOff x="9143996" y="3419929"/>
            <a:chExt cx="3048003" cy="3438071"/>
          </a:xfrm>
        </p:grpSpPr>
        <p:sp>
          <p:nvSpPr>
            <p:cNvPr id="11" name="Rectangle 10">
              <a:extLst>
                <a:ext uri="{FF2B5EF4-FFF2-40B4-BE49-F238E27FC236}">
                  <a16:creationId xmlns:a16="http://schemas.microsoft.com/office/drawing/2014/main" id="{3FC138B2-A52C-4AFB-B9EF-C3F24A85D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3996" y="3419929"/>
              <a:ext cx="3048003" cy="343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8FC6B3B-90D5-45E2-9EBC-85DCA37E9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67995" y="3419929"/>
              <a:ext cx="1524001" cy="343547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30A60EF0-3A2F-4770-AFB2-36839AECA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3"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5E8F2F-EF2A-4BBE-B66A-72FB8C2FFD11}"/>
              </a:ext>
            </a:extLst>
          </p:cNvPr>
          <p:cNvSpPr>
            <a:spLocks noGrp="1"/>
          </p:cNvSpPr>
          <p:nvPr>
            <p:ph type="title"/>
          </p:nvPr>
        </p:nvSpPr>
        <p:spPr>
          <a:xfrm>
            <a:off x="-6228" y="80989"/>
            <a:ext cx="11099660" cy="1687513"/>
          </a:xfrm>
        </p:spPr>
        <p:txBody>
          <a:bodyPr>
            <a:normAutofit fontScale="90000"/>
          </a:bodyPr>
          <a:lstStyle/>
          <a:p>
            <a:pPr>
              <a:lnSpc>
                <a:spcPct val="90000"/>
              </a:lnSpc>
            </a:pPr>
            <a:br>
              <a:rPr lang="en-US" sz="2600" dirty="0"/>
            </a:br>
            <a:r>
              <a:rPr lang="en-US" sz="4800" dirty="0">
                <a:solidFill>
                  <a:srgbClr val="FF0000"/>
                </a:solidFill>
                <a:ea typeface="+mj-lt"/>
                <a:cs typeface="+mj-lt"/>
              </a:rPr>
              <a:t>COVID-19 EXPOSURE</a:t>
            </a:r>
            <a:r>
              <a:rPr lang="en-US" sz="4800" dirty="0">
                <a:ea typeface="+mj-lt"/>
                <a:cs typeface="+mj-lt"/>
              </a:rPr>
              <a:t>:</a:t>
            </a:r>
            <a:r>
              <a:rPr lang="en-US" sz="2600" dirty="0"/>
              <a:t> </a:t>
            </a:r>
            <a:r>
              <a:rPr lang="en-US" sz="4000" dirty="0">
                <a:solidFill>
                  <a:srgbClr val="FFC000"/>
                </a:solidFill>
              </a:rPr>
              <a:t>Unvaccinated Persons</a:t>
            </a:r>
            <a:br>
              <a:rPr lang="en-US" sz="4000" dirty="0">
                <a:solidFill>
                  <a:srgbClr val="FFC000"/>
                </a:solidFill>
              </a:rPr>
            </a:br>
            <a:r>
              <a:rPr lang="en-US" sz="4800" u="sng" dirty="0"/>
              <a:t>90</a:t>
            </a:r>
            <a:r>
              <a:rPr lang="en-US" sz="4800" dirty="0"/>
              <a:t> day Diagnosis:</a:t>
            </a:r>
          </a:p>
        </p:txBody>
      </p:sp>
      <p:sp>
        <p:nvSpPr>
          <p:cNvPr id="3" name="Content Placeholder 2">
            <a:extLst>
              <a:ext uri="{FF2B5EF4-FFF2-40B4-BE49-F238E27FC236}">
                <a16:creationId xmlns:a16="http://schemas.microsoft.com/office/drawing/2014/main" id="{7BCA9EBA-0568-40AC-AC12-F75CBE85C8BD}"/>
              </a:ext>
            </a:extLst>
          </p:cNvPr>
          <p:cNvSpPr>
            <a:spLocks noGrp="1"/>
          </p:cNvSpPr>
          <p:nvPr>
            <p:ph idx="1"/>
          </p:nvPr>
        </p:nvSpPr>
        <p:spPr>
          <a:xfrm>
            <a:off x="135841" y="2576513"/>
            <a:ext cx="11706676" cy="3987907"/>
          </a:xfrm>
        </p:spPr>
        <p:txBody>
          <a:bodyPr vert="horz" lIns="91440" tIns="45720" rIns="91440" bIns="45720" rtlCol="0" anchor="t">
            <a:normAutofit fontScale="92500"/>
          </a:bodyPr>
          <a:lstStyle/>
          <a:p>
            <a:pPr marL="457200" indent="-457200">
              <a:buFont typeface="Wingdings" panose="020B0604020202020204" pitchFamily="34" charset="0"/>
              <a:buChar char="Ø"/>
            </a:pPr>
            <a:r>
              <a:rPr lang="en-US" sz="2800" dirty="0"/>
              <a:t>Do not need to quarantine or be excluded from school</a:t>
            </a:r>
            <a:endParaRPr lang="en-US" dirty="0"/>
          </a:p>
          <a:p>
            <a:pPr marL="457200" indent="-457200">
              <a:buFont typeface="Wingdings" panose="020B0604020202020204" pitchFamily="34" charset="0"/>
              <a:buChar char="Ø"/>
            </a:pPr>
            <a:r>
              <a:rPr lang="en-US" sz="2800" dirty="0"/>
              <a:t>Should not be tested for COVID-19 but should still monitor for symptoms for 10-14 days following exposure</a:t>
            </a:r>
            <a:endParaRPr lang="en-US" dirty="0"/>
          </a:p>
          <a:p>
            <a:r>
              <a:rPr lang="en-US" sz="2800" b="1" u="sng" dirty="0"/>
              <a:t>What does this mean? </a:t>
            </a:r>
            <a:r>
              <a:rPr lang="en-US" sz="2800" dirty="0"/>
              <a:t>Individuals who recently tested positive will not be placed in quarantine in the event they are exposed within the next </a:t>
            </a:r>
            <a:r>
              <a:rPr lang="en-US" sz="2800" b="1" u="sng" dirty="0"/>
              <a:t>90</a:t>
            </a:r>
            <a:r>
              <a:rPr lang="en-US" sz="2800" dirty="0"/>
              <a:t> days.</a:t>
            </a:r>
          </a:p>
          <a:p>
            <a:r>
              <a:rPr lang="en-US" sz="2800" b="1" u="sng" dirty="0"/>
              <a:t>Example:</a:t>
            </a:r>
            <a:r>
              <a:rPr lang="en-US" sz="2800" b="1" dirty="0"/>
              <a:t> </a:t>
            </a:r>
            <a:r>
              <a:rPr lang="en-US" sz="2800" b="1" u="sng" dirty="0"/>
              <a:t>Positive Test:</a:t>
            </a:r>
            <a:r>
              <a:rPr lang="en-US" sz="2800" b="1" dirty="0">
                <a:ea typeface="+mn-lt"/>
                <a:cs typeface="+mn-lt"/>
              </a:rPr>
              <a:t> </a:t>
            </a:r>
            <a:r>
              <a:rPr lang="en-US" sz="2800" dirty="0">
                <a:ea typeface="+mn-lt"/>
                <a:cs typeface="+mn-lt"/>
              </a:rPr>
              <a:t>February 1, 2022 </a:t>
            </a:r>
            <a:r>
              <a:rPr lang="en-US" sz="2800" b="1" u="sng" dirty="0">
                <a:ea typeface="+mn-lt"/>
                <a:cs typeface="+mn-lt"/>
              </a:rPr>
              <a:t>Non-Quarantine Period Expires:</a:t>
            </a:r>
            <a:r>
              <a:rPr lang="en-US" sz="2800" dirty="0">
                <a:ea typeface="+mn-lt"/>
                <a:cs typeface="+mn-lt"/>
              </a:rPr>
              <a:t> May 2, 2022</a:t>
            </a:r>
            <a:endParaRPr lang="en-US" sz="2800" b="1" dirty="0"/>
          </a:p>
        </p:txBody>
      </p:sp>
    </p:spTree>
    <p:extLst>
      <p:ext uri="{BB962C8B-B14F-4D97-AF65-F5344CB8AC3E}">
        <p14:creationId xmlns:p14="http://schemas.microsoft.com/office/powerpoint/2010/main" val="243367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18998C-AB6A-451D-8491-0A8147986F9E}"/>
              </a:ext>
            </a:extLst>
          </p:cNvPr>
          <p:cNvSpPr>
            <a:spLocks noGrp="1"/>
          </p:cNvSpPr>
          <p:nvPr>
            <p:ph type="title"/>
          </p:nvPr>
        </p:nvSpPr>
        <p:spPr>
          <a:xfrm>
            <a:off x="484552" y="365125"/>
            <a:ext cx="10869248" cy="1570831"/>
          </a:xfrm>
        </p:spPr>
        <p:txBody>
          <a:bodyPr>
            <a:normAutofit fontScale="90000"/>
          </a:bodyPr>
          <a:lstStyle/>
          <a:p>
            <a:r>
              <a:rPr lang="en-US" dirty="0"/>
              <a:t>QUARANTINE GUIDANCE DUE TO SCHOOL EXPOSURE</a:t>
            </a:r>
          </a:p>
        </p:txBody>
      </p:sp>
      <p:sp>
        <p:nvSpPr>
          <p:cNvPr id="6" name="TextBox 5">
            <a:extLst>
              <a:ext uri="{FF2B5EF4-FFF2-40B4-BE49-F238E27FC236}">
                <a16:creationId xmlns:a16="http://schemas.microsoft.com/office/drawing/2014/main" id="{FB005EEC-40EA-4B18-A30B-7EE94D79D33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194EA7E2-CB3C-43C9-ABD9-CB5D6F7334E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graphicFrame>
        <p:nvGraphicFramePr>
          <p:cNvPr id="8" name="Content Placeholder 7">
            <a:extLst>
              <a:ext uri="{FF2B5EF4-FFF2-40B4-BE49-F238E27FC236}">
                <a16:creationId xmlns:a16="http://schemas.microsoft.com/office/drawing/2014/main" id="{F1FAF149-97E9-4C6B-84AA-30390DC2B874}"/>
              </a:ext>
            </a:extLst>
          </p:cNvPr>
          <p:cNvGraphicFramePr>
            <a:graphicFrameLocks noGrp="1"/>
          </p:cNvGraphicFramePr>
          <p:nvPr>
            <p:ph idx="1"/>
            <p:extLst>
              <p:ext uri="{D42A27DB-BD31-4B8C-83A1-F6EECF244321}">
                <p14:modId xmlns:p14="http://schemas.microsoft.com/office/powerpoint/2010/main" val="2585182930"/>
              </p:ext>
            </p:extLst>
          </p:nvPr>
        </p:nvGraphicFramePr>
        <p:xfrm>
          <a:off x="71021" y="2417318"/>
          <a:ext cx="12011488" cy="4319079"/>
        </p:xfrm>
        <a:graphic>
          <a:graphicData uri="http://schemas.openxmlformats.org/drawingml/2006/table">
            <a:tbl>
              <a:tblPr firstRow="1" bandRow="1">
                <a:tableStyleId>{5C22544A-7EE6-4342-B048-85BDC9FD1C3A}</a:tableStyleId>
              </a:tblPr>
              <a:tblGrid>
                <a:gridCol w="3483633">
                  <a:extLst>
                    <a:ext uri="{9D8B030D-6E8A-4147-A177-3AD203B41FA5}">
                      <a16:colId xmlns:a16="http://schemas.microsoft.com/office/drawing/2014/main" val="838923024"/>
                    </a:ext>
                  </a:extLst>
                </a:gridCol>
                <a:gridCol w="2345914">
                  <a:extLst>
                    <a:ext uri="{9D8B030D-6E8A-4147-A177-3AD203B41FA5}">
                      <a16:colId xmlns:a16="http://schemas.microsoft.com/office/drawing/2014/main" val="352220244"/>
                    </a:ext>
                  </a:extLst>
                </a:gridCol>
                <a:gridCol w="3372883">
                  <a:extLst>
                    <a:ext uri="{9D8B030D-6E8A-4147-A177-3AD203B41FA5}">
                      <a16:colId xmlns:a16="http://schemas.microsoft.com/office/drawing/2014/main" val="1888542572"/>
                    </a:ext>
                  </a:extLst>
                </a:gridCol>
                <a:gridCol w="2809058">
                  <a:extLst>
                    <a:ext uri="{9D8B030D-6E8A-4147-A177-3AD203B41FA5}">
                      <a16:colId xmlns:a16="http://schemas.microsoft.com/office/drawing/2014/main" val="1917894556"/>
                    </a:ext>
                  </a:extLst>
                </a:gridCol>
              </a:tblGrid>
              <a:tr h="666688">
                <a:tc>
                  <a:txBody>
                    <a:bodyPr/>
                    <a:lstStyle/>
                    <a:p>
                      <a:pPr algn="ctr" fontAlgn="base"/>
                      <a:r>
                        <a:rPr lang="en-US" sz="1500" dirty="0">
                          <a:effectLst/>
                        </a:rPr>
                        <a:t>Status</a:t>
                      </a:r>
                      <a:endParaRPr lang="en-US" b="1" i="0" dirty="0">
                        <a:solidFill>
                          <a:srgbClr val="FFFFFF"/>
                        </a:solidFill>
                        <a:effectLst/>
                      </a:endParaRPr>
                    </a:p>
                  </a:txBody>
                  <a:tcPr/>
                </a:tc>
                <a:tc>
                  <a:txBody>
                    <a:bodyPr/>
                    <a:lstStyle/>
                    <a:p>
                      <a:pPr algn="ctr" fontAlgn="base"/>
                      <a:r>
                        <a:rPr lang="en-US" sz="1500" dirty="0">
                          <a:effectLst/>
                        </a:rPr>
                        <a:t>Quarantine/Self-Isolation​</a:t>
                      </a:r>
                      <a:endParaRPr lang="en-US" b="1" i="0" dirty="0">
                        <a:solidFill>
                          <a:srgbClr val="FFFFFF"/>
                        </a:solidFill>
                        <a:effectLst/>
                      </a:endParaRPr>
                    </a:p>
                  </a:txBody>
                  <a:tcPr/>
                </a:tc>
                <a:tc>
                  <a:txBody>
                    <a:bodyPr/>
                    <a:lstStyle/>
                    <a:p>
                      <a:pPr algn="ctr" fontAlgn="base"/>
                      <a:r>
                        <a:rPr lang="en-US" sz="1500" dirty="0">
                          <a:effectLst/>
                        </a:rPr>
                        <a:t>Testing Mandate​</a:t>
                      </a:r>
                      <a:endParaRPr lang="en-US" b="1" i="0" dirty="0">
                        <a:solidFill>
                          <a:srgbClr val="FFFFFF"/>
                        </a:solidFill>
                        <a:effectLst/>
                      </a:endParaRPr>
                    </a:p>
                  </a:txBody>
                  <a:tcPr/>
                </a:tc>
                <a:tc>
                  <a:txBody>
                    <a:bodyPr/>
                    <a:lstStyle/>
                    <a:p>
                      <a:pPr algn="ctr" fontAlgn="base"/>
                      <a:r>
                        <a:rPr lang="en-US" sz="1500" dirty="0">
                          <a:effectLst/>
                        </a:rPr>
                        <a:t>Return-to-Work​</a:t>
                      </a:r>
                      <a:endParaRPr lang="en-US" b="1" i="0" dirty="0">
                        <a:solidFill>
                          <a:srgbClr val="FFFFFF"/>
                        </a:solidFill>
                        <a:effectLst/>
                      </a:endParaRPr>
                    </a:p>
                  </a:txBody>
                  <a:tcPr/>
                </a:tc>
                <a:extLst>
                  <a:ext uri="{0D108BD9-81ED-4DB2-BD59-A6C34878D82A}">
                    <a16:rowId xmlns:a16="http://schemas.microsoft.com/office/drawing/2014/main" val="434514288"/>
                  </a:ext>
                </a:extLst>
              </a:tr>
              <a:tr h="909120">
                <a:tc>
                  <a:txBody>
                    <a:bodyPr/>
                    <a:lstStyle/>
                    <a:p>
                      <a:pPr algn="just" fontAlgn="base"/>
                      <a:r>
                        <a:rPr lang="en-US" sz="1500" dirty="0">
                          <a:effectLst/>
                        </a:rPr>
                        <a:t>Vaccinated Staff/Students​</a:t>
                      </a:r>
                      <a:endParaRPr lang="en-US" b="1" i="0" dirty="0">
                        <a:solidFill>
                          <a:srgbClr val="FFFFFF"/>
                        </a:solidFill>
                        <a:effectLst/>
                      </a:endParaRPr>
                    </a:p>
                  </a:txBody>
                  <a:tcPr/>
                </a:tc>
                <a:tc>
                  <a:txBody>
                    <a:bodyPr/>
                    <a:lstStyle/>
                    <a:p>
                      <a:pPr algn="ctr" fontAlgn="base"/>
                      <a:r>
                        <a:rPr lang="en-US" sz="1500" dirty="0">
                          <a:effectLst/>
                        </a:rPr>
                        <a:t>Not Required to Quarantine​</a:t>
                      </a:r>
                      <a:endParaRPr lang="en-US" b="0" i="0" dirty="0">
                        <a:solidFill>
                          <a:srgbClr val="000000"/>
                        </a:solidFill>
                        <a:effectLst/>
                      </a:endParaRPr>
                    </a:p>
                  </a:txBody>
                  <a:tcPr/>
                </a:tc>
                <a:tc>
                  <a:txBody>
                    <a:bodyPr/>
                    <a:lstStyle/>
                    <a:p>
                      <a:pPr algn="l" fontAlgn="base"/>
                      <a:r>
                        <a:rPr lang="en-US" sz="1500" dirty="0">
                          <a:effectLst/>
                        </a:rPr>
                        <a:t>Testing Not Required ​</a:t>
                      </a:r>
                      <a:endParaRPr lang="en-US" dirty="0">
                        <a:effectLst/>
                      </a:endParaRPr>
                    </a:p>
                    <a:p>
                      <a:pPr algn="l" fontAlgn="base"/>
                      <a:r>
                        <a:rPr lang="en-US" sz="1500" dirty="0">
                          <a:effectLst/>
                        </a:rPr>
                        <a:t>​</a:t>
                      </a:r>
                      <a:endParaRPr lang="en-US" dirty="0">
                        <a:effectLst/>
                      </a:endParaRPr>
                    </a:p>
                    <a:p>
                      <a:pPr algn="l" fontAlgn="base"/>
                      <a:r>
                        <a:rPr lang="en-US" sz="1500" dirty="0">
                          <a:effectLst/>
                        </a:rPr>
                        <a:t>Staff must monitor for symptoms​</a:t>
                      </a:r>
                      <a:endParaRPr lang="en-US" b="0" i="0" dirty="0">
                        <a:solidFill>
                          <a:srgbClr val="000000"/>
                        </a:solidFill>
                        <a:effectLst/>
                      </a:endParaRPr>
                    </a:p>
                  </a:txBody>
                  <a:tcPr/>
                </a:tc>
                <a:tc>
                  <a:txBody>
                    <a:bodyPr/>
                    <a:lstStyle/>
                    <a:p>
                      <a:pPr algn="ctr" fontAlgn="base"/>
                      <a:r>
                        <a:rPr lang="en-US" sz="1500" dirty="0">
                          <a:effectLst/>
                        </a:rPr>
                        <a:t>No break in service/school​</a:t>
                      </a:r>
                      <a:endParaRPr lang="en-US" b="0" i="0" dirty="0">
                        <a:solidFill>
                          <a:srgbClr val="000000"/>
                        </a:solidFill>
                        <a:effectLst/>
                      </a:endParaRPr>
                    </a:p>
                  </a:txBody>
                  <a:tcPr/>
                </a:tc>
                <a:extLst>
                  <a:ext uri="{0D108BD9-81ED-4DB2-BD59-A6C34878D82A}">
                    <a16:rowId xmlns:a16="http://schemas.microsoft.com/office/drawing/2014/main" val="3320484448"/>
                  </a:ext>
                </a:extLst>
              </a:tr>
              <a:tr h="929324">
                <a:tc>
                  <a:txBody>
                    <a:bodyPr/>
                    <a:lstStyle/>
                    <a:p>
                      <a:pPr algn="just" fontAlgn="base"/>
                      <a:r>
                        <a:rPr lang="en-US" sz="1500" dirty="0">
                          <a:effectLst/>
                        </a:rPr>
                        <a:t>Unvaccinated Staff/Students​</a:t>
                      </a:r>
                      <a:endParaRPr lang="en-US" dirty="0">
                        <a:effectLst/>
                      </a:endParaRPr>
                    </a:p>
                    <a:p>
                      <a:pPr algn="just" fontAlgn="base"/>
                      <a:r>
                        <a:rPr lang="en-US" sz="1500" dirty="0">
                          <a:effectLst/>
                        </a:rPr>
                        <a:t>*PCR Test Required​</a:t>
                      </a:r>
                      <a:endParaRPr lang="en-US" b="1" i="0" dirty="0">
                        <a:solidFill>
                          <a:srgbClr val="FFFFFF"/>
                        </a:solidFill>
                        <a:effectLst/>
                      </a:endParaRPr>
                    </a:p>
                  </a:txBody>
                  <a:tcPr/>
                </a:tc>
                <a:tc>
                  <a:txBody>
                    <a:bodyPr/>
                    <a:lstStyle/>
                    <a:p>
                      <a:pPr algn="ctr" fontAlgn="base"/>
                      <a:r>
                        <a:rPr lang="en-US" sz="1500" dirty="0">
                          <a:effectLst/>
                        </a:rPr>
                        <a:t>Mandatory Quarantine</a:t>
                      </a:r>
                      <a:endParaRPr lang="en-US" b="0" i="0" dirty="0">
                        <a:solidFill>
                          <a:srgbClr val="000000"/>
                        </a:solidFill>
                        <a:effectLst/>
                      </a:endParaRPr>
                    </a:p>
                    <a:p>
                      <a:pPr lvl="0" algn="ctr">
                        <a:buNone/>
                      </a:pPr>
                      <a:r>
                        <a:rPr lang="en-US" sz="1500" dirty="0">
                          <a:effectLst/>
                        </a:rPr>
                        <a:t>If within 6 feet/no mask​</a:t>
                      </a:r>
                      <a:endParaRPr lang="en-US" b="0" i="0" dirty="0">
                        <a:solidFill>
                          <a:srgbClr val="000000"/>
                        </a:solidFill>
                        <a:effectLst/>
                      </a:endParaRPr>
                    </a:p>
                  </a:txBody>
                  <a:tcPr/>
                </a:tc>
                <a:tc>
                  <a:txBody>
                    <a:bodyPr/>
                    <a:lstStyle/>
                    <a:p>
                      <a:pPr algn="l" fontAlgn="base"/>
                      <a:r>
                        <a:rPr lang="en-US" sz="1500" dirty="0">
                          <a:effectLst/>
                        </a:rPr>
                        <a:t>1. Must test at time of notification​ (Contact tracing)</a:t>
                      </a:r>
                      <a:endParaRPr lang="en-US" dirty="0">
                        <a:effectLst/>
                      </a:endParaRPr>
                    </a:p>
                    <a:p>
                      <a:pPr algn="l" fontAlgn="base"/>
                      <a:r>
                        <a:rPr lang="en-US" sz="1500" u="none" strike="noStrike" dirty="0">
                          <a:effectLst/>
                        </a:rPr>
                        <a:t>2. A second test (PCR) is required 5-7 days post exposure. </a:t>
                      </a:r>
                      <a:r>
                        <a:rPr lang="en-US" sz="1500" dirty="0">
                          <a:effectLst/>
                        </a:rPr>
                        <a:t>​</a:t>
                      </a:r>
                      <a:endParaRPr lang="en-US" b="0" i="0" dirty="0">
                        <a:solidFill>
                          <a:srgbClr val="000000"/>
                        </a:solidFill>
                        <a:effectLst/>
                      </a:endParaRPr>
                    </a:p>
                  </a:txBody>
                  <a:tcPr/>
                </a:tc>
                <a:tc>
                  <a:txBody>
                    <a:bodyPr/>
                    <a:lstStyle/>
                    <a:p>
                      <a:pPr algn="ctr" fontAlgn="base"/>
                      <a:r>
                        <a:rPr lang="en-US" sz="1500" dirty="0">
                          <a:effectLst/>
                        </a:rPr>
                        <a:t>Must have PCR ​</a:t>
                      </a:r>
                      <a:endParaRPr lang="en-US" dirty="0">
                        <a:effectLst/>
                      </a:endParaRPr>
                    </a:p>
                    <a:p>
                      <a:pPr algn="ctr" fontAlgn="base"/>
                      <a:r>
                        <a:rPr lang="en-US" sz="1500" dirty="0">
                          <a:effectLst/>
                        </a:rPr>
                        <a:t> to return-to-work/school​</a:t>
                      </a:r>
                      <a:endParaRPr lang="en-US" dirty="0">
                        <a:effectLst/>
                      </a:endParaRPr>
                    </a:p>
                    <a:p>
                      <a:pPr algn="ctr" fontAlgn="base"/>
                      <a:r>
                        <a:rPr lang="en-US" sz="1500" u="none" strike="noStrike" dirty="0">
                          <a:effectLst/>
                        </a:rPr>
                        <a:t>(Round II testing) </a:t>
                      </a:r>
                      <a:r>
                        <a:rPr lang="en-US" sz="1500" dirty="0">
                          <a:effectLst/>
                        </a:rPr>
                        <a:t>​</a:t>
                      </a:r>
                      <a:endParaRPr lang="en-US" b="0" i="0" dirty="0">
                        <a:solidFill>
                          <a:srgbClr val="000000"/>
                        </a:solidFill>
                        <a:effectLst/>
                      </a:endParaRPr>
                    </a:p>
                  </a:txBody>
                  <a:tcPr/>
                </a:tc>
                <a:extLst>
                  <a:ext uri="{0D108BD9-81ED-4DB2-BD59-A6C34878D82A}">
                    <a16:rowId xmlns:a16="http://schemas.microsoft.com/office/drawing/2014/main" val="870334756"/>
                  </a:ext>
                </a:extLst>
              </a:tr>
              <a:tr h="1737431">
                <a:tc>
                  <a:txBody>
                    <a:bodyPr/>
                    <a:lstStyle/>
                    <a:p>
                      <a:pPr algn="just" fontAlgn="base"/>
                      <a:r>
                        <a:rPr lang="en-US" sz="1500" dirty="0">
                          <a:effectLst/>
                        </a:rPr>
                        <a:t>Unvaccinated Staff/Students ​</a:t>
                      </a:r>
                      <a:endParaRPr lang="en-US" dirty="0">
                        <a:effectLst/>
                      </a:endParaRPr>
                    </a:p>
                    <a:p>
                      <a:pPr algn="just" fontAlgn="base"/>
                      <a:r>
                        <a:rPr lang="en-US" sz="1500" dirty="0">
                          <a:effectLst/>
                        </a:rPr>
                        <a:t>90 Day Positive​</a:t>
                      </a:r>
                      <a:endParaRPr lang="en-US" dirty="0">
                        <a:effectLst/>
                      </a:endParaRPr>
                    </a:p>
                    <a:p>
                      <a:pPr algn="just" fontAlgn="base"/>
                      <a:r>
                        <a:rPr lang="en-US" sz="1500" dirty="0">
                          <a:effectLst/>
                        </a:rPr>
                        <a:t>​</a:t>
                      </a:r>
                      <a:endParaRPr lang="en-US" dirty="0">
                        <a:effectLst/>
                      </a:endParaRPr>
                    </a:p>
                    <a:p>
                      <a:pPr algn="l" fontAlgn="base"/>
                      <a:r>
                        <a:rPr lang="en-US" sz="1500" dirty="0">
                          <a:effectLst/>
                        </a:rPr>
                        <a:t>(Any person that tested positive for COVID-19 within 90 days of exposure)​</a:t>
                      </a:r>
                      <a:endParaRPr lang="en-US" b="1" i="0" dirty="0">
                        <a:solidFill>
                          <a:srgbClr val="FFFFFF"/>
                        </a:solidFill>
                        <a:effectLst/>
                      </a:endParaRPr>
                    </a:p>
                  </a:txBody>
                  <a:tcPr/>
                </a:tc>
                <a:tc>
                  <a:txBody>
                    <a:bodyPr/>
                    <a:lstStyle/>
                    <a:p>
                      <a:pPr algn="ctr" fontAlgn="base"/>
                      <a:r>
                        <a:rPr lang="en-US" sz="1500" dirty="0">
                          <a:effectLst/>
                        </a:rPr>
                        <a:t>Not required to Quarantine​</a:t>
                      </a:r>
                      <a:endParaRPr lang="en-US" dirty="0">
                        <a:effectLst/>
                      </a:endParaRPr>
                    </a:p>
                    <a:p>
                      <a:pPr algn="ctr" fontAlgn="base"/>
                      <a:r>
                        <a:rPr lang="en-US" sz="1500" dirty="0">
                          <a:effectLst/>
                        </a:rPr>
                        <a:t>​</a:t>
                      </a:r>
                      <a:endParaRPr lang="en-US" dirty="0">
                        <a:effectLst/>
                      </a:endParaRPr>
                    </a:p>
                    <a:p>
                      <a:pPr algn="ctr" fontAlgn="base"/>
                      <a:r>
                        <a:rPr lang="en-US" sz="1500" dirty="0">
                          <a:effectLst/>
                        </a:rPr>
                        <a:t>Must monitor for Symptoms;​</a:t>
                      </a:r>
                      <a:endParaRPr lang="en-US" b="0" i="0" dirty="0">
                        <a:solidFill>
                          <a:srgbClr val="000000"/>
                        </a:solidFill>
                        <a:effectLst/>
                      </a:endParaRPr>
                    </a:p>
                  </a:txBody>
                  <a:tcPr/>
                </a:tc>
                <a:tc>
                  <a:txBody>
                    <a:bodyPr/>
                    <a:lstStyle/>
                    <a:p>
                      <a:pPr algn="ctr" fontAlgn="base"/>
                      <a:r>
                        <a:rPr lang="en-US" sz="1500" dirty="0">
                          <a:effectLst/>
                        </a:rPr>
                        <a:t>Testing is highly recommended​</a:t>
                      </a:r>
                      <a:endParaRPr lang="en-US" b="0" i="0" dirty="0">
                        <a:solidFill>
                          <a:srgbClr val="000000"/>
                        </a:solidFill>
                        <a:effectLst/>
                      </a:endParaRPr>
                    </a:p>
                  </a:txBody>
                  <a:tcPr/>
                </a:tc>
                <a:tc>
                  <a:txBody>
                    <a:bodyPr/>
                    <a:lstStyle/>
                    <a:p>
                      <a:pPr algn="ctr" fontAlgn="base"/>
                      <a:r>
                        <a:rPr lang="en-US" sz="1500" dirty="0">
                          <a:effectLst/>
                        </a:rPr>
                        <a:t>No break in service/school​</a:t>
                      </a:r>
                      <a:endParaRPr lang="en-US" b="0" i="0" dirty="0">
                        <a:solidFill>
                          <a:srgbClr val="000000"/>
                        </a:solidFill>
                        <a:effectLst/>
                      </a:endParaRPr>
                    </a:p>
                  </a:txBody>
                  <a:tcPr/>
                </a:tc>
                <a:extLst>
                  <a:ext uri="{0D108BD9-81ED-4DB2-BD59-A6C34878D82A}">
                    <a16:rowId xmlns:a16="http://schemas.microsoft.com/office/drawing/2014/main" val="2199856987"/>
                  </a:ext>
                </a:extLst>
              </a:tr>
            </a:tbl>
          </a:graphicData>
        </a:graphic>
      </p:graphicFrame>
    </p:spTree>
    <p:extLst>
      <p:ext uri="{BB962C8B-B14F-4D97-AF65-F5344CB8AC3E}">
        <p14:creationId xmlns:p14="http://schemas.microsoft.com/office/powerpoint/2010/main" val="145119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E71F-94DF-436E-A68E-A1F225DA91E0}"/>
              </a:ext>
            </a:extLst>
          </p:cNvPr>
          <p:cNvSpPr>
            <a:spLocks noGrp="1"/>
          </p:cNvSpPr>
          <p:nvPr>
            <p:ph type="title"/>
          </p:nvPr>
        </p:nvSpPr>
        <p:spPr/>
        <p:txBody>
          <a:bodyPr/>
          <a:lstStyle/>
          <a:p>
            <a:r>
              <a:rPr lang="en-US" dirty="0"/>
              <a:t>Household/Family Exposure</a:t>
            </a:r>
          </a:p>
        </p:txBody>
      </p:sp>
      <p:sp>
        <p:nvSpPr>
          <p:cNvPr id="3" name="Content Placeholder 2">
            <a:extLst>
              <a:ext uri="{FF2B5EF4-FFF2-40B4-BE49-F238E27FC236}">
                <a16:creationId xmlns:a16="http://schemas.microsoft.com/office/drawing/2014/main" id="{6087BCB4-9A85-416B-AC77-4795A51F7B2D}"/>
              </a:ext>
            </a:extLst>
          </p:cNvPr>
          <p:cNvSpPr>
            <a:spLocks noGrp="1"/>
          </p:cNvSpPr>
          <p:nvPr>
            <p:ph idx="1"/>
          </p:nvPr>
        </p:nvSpPr>
        <p:spPr/>
        <p:txBody>
          <a:bodyPr vert="horz" lIns="91440" tIns="45720" rIns="91440" bIns="45720" rtlCol="0" anchor="t">
            <a:normAutofit/>
          </a:bodyPr>
          <a:lstStyle/>
          <a:p>
            <a:r>
              <a:rPr lang="en-US" dirty="0"/>
              <a:t>In all risk levels, students and staff who are </a:t>
            </a:r>
            <a:r>
              <a:rPr lang="en-US" b="1" u="sng" dirty="0">
                <a:solidFill>
                  <a:srgbClr val="FF0000"/>
                </a:solidFill>
              </a:rPr>
              <a:t>not</a:t>
            </a:r>
            <a:r>
              <a:rPr lang="en-US" dirty="0"/>
              <a:t> fully vaccinated and are household members of a student/staff member with COVID-19 compatible symptoms </a:t>
            </a:r>
            <a:r>
              <a:rPr lang="en-US" b="1" dirty="0"/>
              <a:t>should be excluded from school until the symptomatic individual receives a negative test result. </a:t>
            </a:r>
          </a:p>
          <a:p>
            <a:r>
              <a:rPr lang="en-US" dirty="0"/>
              <a:t>However, if there is an effective isolation plan in place, the negative family member may be permitted to report in district.</a:t>
            </a:r>
            <a:endParaRPr lang="en-US" b="1" dirty="0"/>
          </a:p>
          <a:p>
            <a:r>
              <a:rPr lang="en-US" dirty="0"/>
              <a:t> </a:t>
            </a:r>
          </a:p>
        </p:txBody>
      </p:sp>
    </p:spTree>
    <p:extLst>
      <p:ext uri="{BB962C8B-B14F-4D97-AF65-F5344CB8AC3E}">
        <p14:creationId xmlns:p14="http://schemas.microsoft.com/office/powerpoint/2010/main" val="2336554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AF15C8E-093E-4823-A12A-001BAA62B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7D22140-517F-4F77-9243-170EF137F2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295714"/>
            <a:ext cx="3047993" cy="4562285"/>
            <a:chOff x="0" y="2295714"/>
            <a:chExt cx="3047993" cy="4562285"/>
          </a:xfrm>
        </p:grpSpPr>
        <p:sp>
          <p:nvSpPr>
            <p:cNvPr id="11" name="Rectangle 10">
              <a:extLst>
                <a:ext uri="{FF2B5EF4-FFF2-40B4-BE49-F238E27FC236}">
                  <a16:creationId xmlns:a16="http://schemas.microsoft.com/office/drawing/2014/main" id="{423529E9-1CA0-4F22-9E2E-6C4014C2E4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295714"/>
              <a:ext cx="3047993" cy="4562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1E42691-FAA3-4953-BE2C-931DA3EBE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295714"/>
              <a:ext cx="3047993" cy="4562285"/>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DC60494-71A0-4561-A012-BA2338D0D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2957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2E97BE-3096-4ED1-AF39-8BE7EE2A08A5}"/>
              </a:ext>
            </a:extLst>
          </p:cNvPr>
          <p:cNvSpPr>
            <a:spLocks noGrp="1"/>
          </p:cNvSpPr>
          <p:nvPr>
            <p:ph type="title"/>
          </p:nvPr>
        </p:nvSpPr>
        <p:spPr>
          <a:xfrm>
            <a:off x="484552" y="365125"/>
            <a:ext cx="10869248" cy="1570831"/>
          </a:xfrm>
        </p:spPr>
        <p:txBody>
          <a:bodyPr>
            <a:normAutofit fontScale="90000"/>
          </a:bodyPr>
          <a:lstStyle/>
          <a:p>
            <a:r>
              <a:rPr lang="en-US" b="1" dirty="0">
                <a:effectLst>
                  <a:outerShdw blurRad="38100" dist="38100" dir="2700000" algn="tl">
                    <a:srgbClr val="000000">
                      <a:alpha val="43137"/>
                    </a:srgbClr>
                  </a:outerShdw>
                </a:effectLst>
              </a:rPr>
              <a:t>ILLNESS WHILE ON THE SCHOOL SITE</a:t>
            </a:r>
          </a:p>
        </p:txBody>
      </p:sp>
      <p:sp>
        <p:nvSpPr>
          <p:cNvPr id="3" name="Content Placeholder 2">
            <a:extLst>
              <a:ext uri="{FF2B5EF4-FFF2-40B4-BE49-F238E27FC236}">
                <a16:creationId xmlns:a16="http://schemas.microsoft.com/office/drawing/2014/main" id="{F6FECEAA-88B6-4A99-BAA9-99146051DB1E}"/>
              </a:ext>
            </a:extLst>
          </p:cNvPr>
          <p:cNvSpPr>
            <a:spLocks noGrp="1"/>
          </p:cNvSpPr>
          <p:nvPr>
            <p:ph idx="1"/>
          </p:nvPr>
        </p:nvSpPr>
        <p:spPr>
          <a:xfrm>
            <a:off x="3271905" y="2786063"/>
            <a:ext cx="8440884" cy="3390900"/>
          </a:xfrm>
        </p:spPr>
        <p:txBody>
          <a:bodyPr anchor="ctr">
            <a:normAutofit/>
          </a:bodyPr>
          <a:lstStyle/>
          <a:p>
            <a:pPr>
              <a:lnSpc>
                <a:spcPct val="110000"/>
              </a:lnSpc>
            </a:pPr>
            <a:r>
              <a:rPr lang="en-US" sz="1400" dirty="0"/>
              <a:t>Children and staff with COVID-19 symptoms should be separated away from others until they can be sent home. Students who are sick and not already wearing a mask should be provided one to wear unless the student has a contraindication to doing so. If a mask is not tolerated by the ill student or staff member, other staff should be masked and follow maximum physical distancing guidelines (at least 3 feet away). </a:t>
            </a:r>
          </a:p>
          <a:p>
            <a:pPr>
              <a:lnSpc>
                <a:spcPct val="110000"/>
              </a:lnSpc>
            </a:pPr>
            <a:r>
              <a:rPr lang="en-US" sz="1400" dirty="0"/>
              <a:t>Ask ill student (or parent/guardian) and staff whether they have had potential exposure to COVID-19 in the past 14 days meeting the definition of a close contact.  Individuals should be sent home and referred to a healthcare provider. Persons with COVID-19- compatible symptoms should undergo COVID-19 testing.</a:t>
            </a:r>
          </a:p>
          <a:p>
            <a:pPr>
              <a:lnSpc>
                <a:spcPct val="110000"/>
              </a:lnSpc>
            </a:pPr>
            <a:r>
              <a:rPr lang="en-US" sz="1400" dirty="0"/>
              <a:t>Schools with testing capacity should test ill students and staff, consistent with any federal and state requirements, including requirements regarding parental consent. Ill individuals who test positive should be reported to the LHD and contact tracing should begin.  Ill individuals that test negative should be referred to a healthcare provider, who may consider additional COVID-19 testing. </a:t>
            </a:r>
          </a:p>
        </p:txBody>
      </p:sp>
    </p:spTree>
    <p:extLst>
      <p:ext uri="{BB962C8B-B14F-4D97-AF65-F5344CB8AC3E}">
        <p14:creationId xmlns:p14="http://schemas.microsoft.com/office/powerpoint/2010/main" val="275237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066-92A5-48A7-9F1A-04097C1242DE}"/>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COVID MANAGEMENT</a:t>
            </a:r>
          </a:p>
        </p:txBody>
      </p:sp>
      <p:sp>
        <p:nvSpPr>
          <p:cNvPr id="3" name="Content Placeholder 2">
            <a:extLst>
              <a:ext uri="{FF2B5EF4-FFF2-40B4-BE49-F238E27FC236}">
                <a16:creationId xmlns:a16="http://schemas.microsoft.com/office/drawing/2014/main" id="{559D46D7-7E12-4294-8B69-F1F10906C0ED}"/>
              </a:ext>
            </a:extLst>
          </p:cNvPr>
          <p:cNvSpPr>
            <a:spLocks noGrp="1"/>
          </p:cNvSpPr>
          <p:nvPr>
            <p:ph idx="1"/>
          </p:nvPr>
        </p:nvSpPr>
        <p:spPr/>
        <p:txBody>
          <a:bodyPr vert="horz" lIns="91440" tIns="45720" rIns="91440" bIns="45720" rtlCol="0" anchor="t">
            <a:normAutofit/>
          </a:bodyPr>
          <a:lstStyle/>
          <a:p>
            <a:pPr marL="342900" indent="-342900">
              <a:buChar char="•"/>
            </a:pPr>
            <a:r>
              <a:rPr lang="en-US" dirty="0"/>
              <a:t>Glasshebra Jones, Executive Director of Human Resources/COVID-19 Manager</a:t>
            </a:r>
          </a:p>
          <a:p>
            <a:pPr marL="342900" indent="-342900">
              <a:buChar char="•"/>
            </a:pPr>
            <a:r>
              <a:rPr lang="en-US" dirty="0"/>
              <a:t>Gerald Fitzhugh, II, Ed.D, Superintendent of Schools</a:t>
            </a:r>
          </a:p>
          <a:p>
            <a:pPr marL="342900" indent="-342900">
              <a:buChar char="•"/>
            </a:pPr>
            <a:endParaRPr lang="en-US" dirty="0"/>
          </a:p>
          <a:p>
            <a:r>
              <a:rPr lang="en-US" dirty="0"/>
              <a:t>We collaboratively work with the Orange Health Department and School Nurse Practitioners within our district to ensure the safety of your children and staff. </a:t>
            </a:r>
          </a:p>
        </p:txBody>
      </p:sp>
    </p:spTree>
    <p:extLst>
      <p:ext uri="{BB962C8B-B14F-4D97-AF65-F5344CB8AC3E}">
        <p14:creationId xmlns:p14="http://schemas.microsoft.com/office/powerpoint/2010/main" val="297317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1F68-D43A-4DDB-8FE8-00D462AA5AA3}"/>
              </a:ext>
            </a:extLst>
          </p:cNvPr>
          <p:cNvSpPr>
            <a:spLocks noGrp="1"/>
          </p:cNvSpPr>
          <p:nvPr>
            <p:ph type="title"/>
          </p:nvPr>
        </p:nvSpPr>
        <p:spPr>
          <a:xfrm>
            <a:off x="484551" y="365125"/>
            <a:ext cx="11500620" cy="1687513"/>
          </a:xfrm>
        </p:spPr>
        <p:txBody>
          <a:bodyPr>
            <a:normAutofit fontScale="90000"/>
          </a:bodyPr>
          <a:lstStyle/>
          <a:p>
            <a:r>
              <a:rPr lang="en-US" dirty="0"/>
              <a:t>UNVACCINATED STAFF – Weekly Testing</a:t>
            </a:r>
          </a:p>
        </p:txBody>
      </p:sp>
      <p:sp>
        <p:nvSpPr>
          <p:cNvPr id="3" name="Content Placeholder 2">
            <a:extLst>
              <a:ext uri="{FF2B5EF4-FFF2-40B4-BE49-F238E27FC236}">
                <a16:creationId xmlns:a16="http://schemas.microsoft.com/office/drawing/2014/main" id="{C6AD5E7E-7554-466D-B07D-ACC8317AAAEE}"/>
              </a:ext>
            </a:extLst>
          </p:cNvPr>
          <p:cNvSpPr>
            <a:spLocks noGrp="1"/>
          </p:cNvSpPr>
          <p:nvPr>
            <p:ph idx="1"/>
          </p:nvPr>
        </p:nvSpPr>
        <p:spPr/>
        <p:txBody>
          <a:bodyPr vert="horz" lIns="91440" tIns="45720" rIns="91440" bIns="45720" rtlCol="0" anchor="t">
            <a:normAutofit/>
          </a:bodyPr>
          <a:lstStyle/>
          <a:p>
            <a:pPr algn="l">
              <a:buFont typeface="Arial" panose="020B0604020202020204" pitchFamily="34" charset="0"/>
              <a:buChar char="•"/>
            </a:pPr>
            <a:r>
              <a:rPr lang="en-US" b="0" i="0" dirty="0">
                <a:solidFill>
                  <a:srgbClr val="000000"/>
                </a:solidFill>
                <a:effectLst/>
                <a:latin typeface="Times"/>
                <a:cs typeface="Times"/>
              </a:rPr>
              <a:t>Unvaccinated staff are required to upload their weekly testing results or test onsite -no exceptions. </a:t>
            </a:r>
          </a:p>
          <a:p>
            <a:pPr>
              <a:buFont typeface="Arial" panose="020B0604020202020204" pitchFamily="34" charset="0"/>
              <a:buChar char="•"/>
            </a:pPr>
            <a:r>
              <a:rPr lang="en-US" dirty="0">
                <a:solidFill>
                  <a:srgbClr val="000000"/>
                </a:solidFill>
                <a:latin typeface="Times"/>
                <a:cs typeface="Times"/>
              </a:rPr>
              <a:t>Principals must support the district in ensuring that these individuals test weekly. </a:t>
            </a:r>
            <a:endParaRPr lang="en-US" dirty="0">
              <a:solidFill>
                <a:srgbClr val="000000"/>
              </a:solidFill>
              <a:latin typeface="Times" panose="02020603050405020304" pitchFamily="18" charset="0"/>
              <a:cs typeface="Times"/>
            </a:endParaRPr>
          </a:p>
          <a:p>
            <a:pPr lvl="1">
              <a:buChar char="•"/>
            </a:pPr>
            <a:r>
              <a:rPr lang="en-US" i="1" dirty="0">
                <a:solidFill>
                  <a:srgbClr val="000000"/>
                </a:solidFill>
                <a:latin typeface="Times"/>
                <a:cs typeface="Times"/>
              </a:rPr>
              <a:t>School Nurses are also responsible for ensuring the health and safety of all staff &amp; students; relative tasks will be assigned accordingly as per the job description.</a:t>
            </a:r>
            <a:endParaRPr lang="en-US" b="0" i="1" dirty="0">
              <a:solidFill>
                <a:srgbClr val="000000"/>
              </a:solidFill>
              <a:effectLst/>
              <a:latin typeface="Times" panose="02020603050405020304" pitchFamily="18" charset="0"/>
              <a:cs typeface="Times"/>
            </a:endParaRPr>
          </a:p>
          <a:p>
            <a:pPr algn="l">
              <a:buFont typeface="Arial" panose="020B0604020202020204" pitchFamily="34" charset="0"/>
              <a:buChar char="•"/>
            </a:pPr>
            <a:r>
              <a:rPr lang="en-US" b="0" i="0" dirty="0">
                <a:solidFill>
                  <a:srgbClr val="000000"/>
                </a:solidFill>
                <a:effectLst/>
                <a:latin typeface="Times" panose="02020603050405020304" pitchFamily="18" charset="0"/>
              </a:rPr>
              <a:t>Staff who fail to submit their weekly test results shall be denied entry into the building, resulting in a charge of their accrued personal time (sick/pers/vacation days). Continued failure will result in disciplinary action. You will be notified in writing of any person who has not submitted their weekly testing results.</a:t>
            </a:r>
          </a:p>
          <a:p>
            <a:endParaRPr lang="en-US" dirty="0"/>
          </a:p>
        </p:txBody>
      </p:sp>
    </p:spTree>
    <p:extLst>
      <p:ext uri="{BB962C8B-B14F-4D97-AF65-F5344CB8AC3E}">
        <p14:creationId xmlns:p14="http://schemas.microsoft.com/office/powerpoint/2010/main" val="232381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3" name="Rectangle 52">
            <a:extLst>
              <a:ext uri="{FF2B5EF4-FFF2-40B4-BE49-F238E27FC236}">
                <a16:creationId xmlns:a16="http://schemas.microsoft.com/office/drawing/2014/main" id="{0BE66D35-6371-4809-9433-1EBF87915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047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6753E8-286C-451D-B067-060127DD2B89}"/>
              </a:ext>
            </a:extLst>
          </p:cNvPr>
          <p:cNvSpPr>
            <a:spLocks noGrp="1"/>
          </p:cNvSpPr>
          <p:nvPr>
            <p:ph type="title"/>
          </p:nvPr>
        </p:nvSpPr>
        <p:spPr>
          <a:xfrm>
            <a:off x="146221" y="397275"/>
            <a:ext cx="2628785" cy="3761257"/>
          </a:xfrm>
        </p:spPr>
        <p:txBody>
          <a:bodyPr vert="horz" lIns="91440" tIns="45720" rIns="91440" bIns="45720" rtlCol="0" anchor="ctr">
            <a:normAutofit/>
          </a:bodyPr>
          <a:lstStyle/>
          <a:p>
            <a:r>
              <a:rPr lang="en-US" sz="2700" dirty="0"/>
              <a:t>Weekly Testing Onsite</a:t>
            </a:r>
            <a:br>
              <a:rPr lang="en-US" sz="2700" dirty="0"/>
            </a:br>
            <a:br>
              <a:rPr lang="en-US" sz="2700" dirty="0"/>
            </a:br>
            <a:r>
              <a:rPr lang="en-US" sz="2700" dirty="0">
                <a:hlinkClick r:id="rId2"/>
              </a:rPr>
              <a:t>REGISTRATION REQUIRED</a:t>
            </a:r>
            <a:endParaRPr lang="en-US" sz="2700" dirty="0"/>
          </a:p>
        </p:txBody>
      </p:sp>
      <p:grpSp>
        <p:nvGrpSpPr>
          <p:cNvPr id="57" name="Group 56">
            <a:extLst>
              <a:ext uri="{FF2B5EF4-FFF2-40B4-BE49-F238E27FC236}">
                <a16:creationId xmlns:a16="http://schemas.microsoft.com/office/drawing/2014/main" id="{0EB82B4C-9249-4CFC-A372-7B0FF5E36E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565226"/>
            <a:ext cx="3048003" cy="2292774"/>
            <a:chOff x="6096002" y="-9073"/>
            <a:chExt cx="6095998" cy="6867073"/>
          </a:xfrm>
        </p:grpSpPr>
        <p:sp>
          <p:nvSpPr>
            <p:cNvPr id="58" name="Rectangle 57">
              <a:extLst>
                <a:ext uri="{FF2B5EF4-FFF2-40B4-BE49-F238E27FC236}">
                  <a16:creationId xmlns:a16="http://schemas.microsoft.com/office/drawing/2014/main" id="{41B9437E-0974-4AB4-8491-D8BDD841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CDCB975E-33D1-4FB0-AA40-C2250AA66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Content Placeholder 6">
            <a:extLst>
              <a:ext uri="{FF2B5EF4-FFF2-40B4-BE49-F238E27FC236}">
                <a16:creationId xmlns:a16="http://schemas.microsoft.com/office/drawing/2014/main" id="{041F3EA3-0BDF-47E4-BA15-266D19B6A028}"/>
              </a:ext>
            </a:extLst>
          </p:cNvPr>
          <p:cNvPicPr>
            <a:picLocks noGrp="1" noChangeAspect="1"/>
          </p:cNvPicPr>
          <p:nvPr>
            <p:ph idx="1"/>
          </p:nvPr>
        </p:nvPicPr>
        <p:blipFill>
          <a:blip r:embed="rId3"/>
          <a:stretch>
            <a:fillRect/>
          </a:stretch>
        </p:blipFill>
        <p:spPr>
          <a:xfrm>
            <a:off x="3976760" y="609600"/>
            <a:ext cx="7247688" cy="5562600"/>
          </a:xfrm>
          <a:prstGeom prst="rect">
            <a:avLst/>
          </a:prstGeom>
        </p:spPr>
      </p:pic>
    </p:spTree>
    <p:extLst>
      <p:ext uri="{BB962C8B-B14F-4D97-AF65-F5344CB8AC3E}">
        <p14:creationId xmlns:p14="http://schemas.microsoft.com/office/powerpoint/2010/main" val="299107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4B62-BB24-41AF-84CB-AE20134BAD4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POST TRAVEL – Students/Staff</a:t>
            </a:r>
          </a:p>
        </p:txBody>
      </p:sp>
      <p:sp>
        <p:nvSpPr>
          <p:cNvPr id="3" name="Content Placeholder 2">
            <a:extLst>
              <a:ext uri="{FF2B5EF4-FFF2-40B4-BE49-F238E27FC236}">
                <a16:creationId xmlns:a16="http://schemas.microsoft.com/office/drawing/2014/main" id="{BC0506C6-09F7-4109-A791-85DF2D4F204F}"/>
              </a:ext>
            </a:extLst>
          </p:cNvPr>
          <p:cNvSpPr>
            <a:spLocks noGrp="1"/>
          </p:cNvSpPr>
          <p:nvPr>
            <p:ph idx="1"/>
          </p:nvPr>
        </p:nvSpPr>
        <p:spPr/>
        <p:txBody>
          <a:bodyPr vert="horz" lIns="91440" tIns="45720" rIns="91440" bIns="45720" rtlCol="0" anchor="t">
            <a:normAutofit/>
          </a:bodyPr>
          <a:lstStyle/>
          <a:p>
            <a:pPr marL="342900" indent="-342900">
              <a:buFont typeface="Arial" panose="020B0604020202020204" pitchFamily="34" charset="0"/>
              <a:buChar char="•"/>
            </a:pPr>
            <a:r>
              <a:rPr lang="en-US" b="0" i="0" dirty="0">
                <a:solidFill>
                  <a:srgbClr val="494949"/>
                </a:solidFill>
                <a:effectLst/>
                <a:latin typeface="proxima-nova"/>
              </a:rPr>
              <a:t>Fully vaccinated travelers are not required to quarantine or be tested before or after domestic travel unless the travel destination requires such. </a:t>
            </a:r>
          </a:p>
          <a:p>
            <a:pPr marL="342900" indent="-342900">
              <a:buFont typeface="Arial" panose="020B0604020202020204" pitchFamily="34" charset="0"/>
              <a:buChar char="•"/>
            </a:pPr>
            <a:r>
              <a:rPr lang="en-US" b="0" i="0" dirty="0">
                <a:solidFill>
                  <a:srgbClr val="494949"/>
                </a:solidFill>
                <a:effectLst/>
                <a:latin typeface="proxima-nova"/>
              </a:rPr>
              <a:t>If traveling internationally, fully vaccinated individuals do not have to be tested to leave the U.S. unless the destination country requires it. However, unvaccinated individuals are required to PCR test before returning to district. </a:t>
            </a:r>
          </a:p>
          <a:p>
            <a:endParaRPr lang="en-US" dirty="0">
              <a:solidFill>
                <a:srgbClr val="494949"/>
              </a:solidFill>
              <a:latin typeface="proxima-nova"/>
            </a:endParaRPr>
          </a:p>
        </p:txBody>
      </p:sp>
    </p:spTree>
    <p:extLst>
      <p:ext uri="{BB962C8B-B14F-4D97-AF65-F5344CB8AC3E}">
        <p14:creationId xmlns:p14="http://schemas.microsoft.com/office/powerpoint/2010/main" val="1591176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5995-6454-4857-A44A-C698B464D236}"/>
              </a:ext>
            </a:extLst>
          </p:cNvPr>
          <p:cNvSpPr>
            <a:spLocks noGrp="1"/>
          </p:cNvSpPr>
          <p:nvPr>
            <p:ph type="title"/>
          </p:nvPr>
        </p:nvSpPr>
        <p:spPr>
          <a:xfrm>
            <a:off x="346037" y="1160009"/>
            <a:ext cx="11499925" cy="1687513"/>
          </a:xfrm>
        </p:spPr>
        <p:txBody>
          <a:bodyPr>
            <a:normAutofit fontScale="90000"/>
          </a:bodyPr>
          <a:lstStyle/>
          <a:p>
            <a:r>
              <a:rPr lang="en-US" sz="4000" b="0" i="0" dirty="0">
                <a:effectLst/>
                <a:latin typeface="Merriweather" panose="00000500000000000000" pitchFamily="2" charset="0"/>
              </a:rPr>
              <a:t>WHAT ACTIVITIES CAN A STUDENT OR STAFF MEMBER PARTICIPATE IN WHILE IN QUARANTINE?</a:t>
            </a:r>
            <a:br>
              <a:rPr lang="en-US" b="0" i="0" dirty="0">
                <a:solidFill>
                  <a:srgbClr val="000000"/>
                </a:solidFill>
                <a:effectLst/>
                <a:latin typeface="Merriweather" panose="00000500000000000000" pitchFamily="2" charset="0"/>
              </a:rPr>
            </a:br>
            <a:endParaRPr lang="en-US" dirty="0"/>
          </a:p>
        </p:txBody>
      </p:sp>
      <p:sp>
        <p:nvSpPr>
          <p:cNvPr id="3" name="Content Placeholder 2">
            <a:extLst>
              <a:ext uri="{FF2B5EF4-FFF2-40B4-BE49-F238E27FC236}">
                <a16:creationId xmlns:a16="http://schemas.microsoft.com/office/drawing/2014/main" id="{EB8A0069-EB9D-4744-9A69-5B0D637FB420}"/>
              </a:ext>
            </a:extLst>
          </p:cNvPr>
          <p:cNvSpPr>
            <a:spLocks noGrp="1"/>
          </p:cNvSpPr>
          <p:nvPr>
            <p:ph idx="1"/>
          </p:nvPr>
        </p:nvSpPr>
        <p:spPr/>
        <p:txBody>
          <a:bodyPr>
            <a:normAutofit fontScale="85000" lnSpcReduction="10000"/>
          </a:bodyPr>
          <a:lstStyle/>
          <a:p>
            <a:pPr algn="just"/>
            <a:r>
              <a:rPr lang="en-US" b="0" i="0" dirty="0">
                <a:solidFill>
                  <a:srgbClr val="000000"/>
                </a:solidFill>
                <a:effectLst/>
                <a:latin typeface="Open Sans" panose="020B0606030504020204" pitchFamily="34" charset="0"/>
              </a:rPr>
              <a:t>A student or staff member should participate in only online or virtual school activities during their </a:t>
            </a:r>
            <a:r>
              <a:rPr lang="en-US" b="0" i="0" u="sng" dirty="0">
                <a:solidFill>
                  <a:srgbClr val="075290"/>
                </a:solidFill>
                <a:effectLst/>
                <a:latin typeface="Open Sans" panose="020B0606030504020204" pitchFamily="34" charset="0"/>
                <a:hlinkClick r:id="rId2"/>
              </a:rPr>
              <a:t>quarantine</a:t>
            </a:r>
            <a:r>
              <a:rPr lang="en-US" b="0" i="0" dirty="0">
                <a:solidFill>
                  <a:srgbClr val="000000"/>
                </a:solidFill>
                <a:effectLst/>
                <a:latin typeface="Open Sans" panose="020B0606030504020204" pitchFamily="34" charset="0"/>
              </a:rPr>
              <a:t> period.  They may complete work or assignments from home during this time, depending on how well they feel.  They can engage with other students, teachers, or staff through phone conversations, online meetings, or fully virtual engagement.</a:t>
            </a:r>
          </a:p>
          <a:p>
            <a:pPr algn="just"/>
            <a:r>
              <a:rPr lang="en-US" b="0" i="0" dirty="0">
                <a:solidFill>
                  <a:srgbClr val="000000"/>
                </a:solidFill>
                <a:effectLst/>
                <a:latin typeface="Open Sans" panose="020B0606030504020204" pitchFamily="34" charset="0"/>
              </a:rPr>
              <a:t>It is important for a student or staff member in </a:t>
            </a:r>
            <a:r>
              <a:rPr lang="en-US" b="0" i="0" u="sng" dirty="0">
                <a:solidFill>
                  <a:srgbClr val="075290"/>
                </a:solidFill>
                <a:effectLst/>
                <a:latin typeface="Open Sans" panose="020B0606030504020204" pitchFamily="34" charset="0"/>
                <a:hlinkClick r:id="rId2"/>
              </a:rPr>
              <a:t>quarantine</a:t>
            </a:r>
            <a:r>
              <a:rPr lang="en-US" b="0" i="0" dirty="0">
                <a:solidFill>
                  <a:srgbClr val="000000"/>
                </a:solidFill>
                <a:effectLst/>
                <a:latin typeface="Open Sans" panose="020B0606030504020204" pitchFamily="34" charset="0"/>
              </a:rPr>
              <a:t> to remain at home, separated from other people as much as possible, during the entire quarantine period. They should not attend other extra-curricular or social activities while they are in quarantine. They should not participate in activities like sporting events, play dates, parties, social and family gatherings, music or theater performances, and other events where they may come into contact with other people. To prevent other people from possibly getting COVID-19, make every effort to limit the person’s contact with other people, including members of their household, while they are in quarantine, even if the person is wearing a mask.</a:t>
            </a:r>
          </a:p>
          <a:p>
            <a:endParaRPr lang="en-US" dirty="0"/>
          </a:p>
        </p:txBody>
      </p:sp>
    </p:spTree>
    <p:extLst>
      <p:ext uri="{BB962C8B-B14F-4D97-AF65-F5344CB8AC3E}">
        <p14:creationId xmlns:p14="http://schemas.microsoft.com/office/powerpoint/2010/main" val="24045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7A9F-C7D8-4548-B086-4ED45145C88A}"/>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NOTICE to All Staff &amp; Positive Employee</a:t>
            </a:r>
          </a:p>
        </p:txBody>
      </p:sp>
      <p:pic>
        <p:nvPicPr>
          <p:cNvPr id="4" name="Picture 4" descr="Text&#10;&#10;Description automatically generated">
            <a:extLst>
              <a:ext uri="{FF2B5EF4-FFF2-40B4-BE49-F238E27FC236}">
                <a16:creationId xmlns:a16="http://schemas.microsoft.com/office/drawing/2014/main" id="{B62FE52E-FDCC-4715-9793-911C114E9963}"/>
              </a:ext>
            </a:extLst>
          </p:cNvPr>
          <p:cNvPicPr>
            <a:picLocks noGrp="1" noChangeAspect="1"/>
          </p:cNvPicPr>
          <p:nvPr>
            <p:ph idx="1"/>
          </p:nvPr>
        </p:nvPicPr>
        <p:blipFill>
          <a:blip r:embed="rId2"/>
          <a:stretch>
            <a:fillRect/>
          </a:stretch>
        </p:blipFill>
        <p:spPr>
          <a:xfrm>
            <a:off x="5969238" y="2518434"/>
            <a:ext cx="5290897" cy="3553987"/>
          </a:xfrm>
        </p:spPr>
      </p:pic>
      <p:pic>
        <p:nvPicPr>
          <p:cNvPr id="8" name="Picture 8" descr="Table&#10;&#10;Description automatically generated">
            <a:extLst>
              <a:ext uri="{FF2B5EF4-FFF2-40B4-BE49-F238E27FC236}">
                <a16:creationId xmlns:a16="http://schemas.microsoft.com/office/drawing/2014/main" id="{DB7086CD-9532-4464-B9A4-F69461112D85}"/>
              </a:ext>
            </a:extLst>
          </p:cNvPr>
          <p:cNvPicPr>
            <a:picLocks noChangeAspect="1"/>
          </p:cNvPicPr>
          <p:nvPr/>
        </p:nvPicPr>
        <p:blipFill>
          <a:blip r:embed="rId3"/>
          <a:stretch>
            <a:fillRect/>
          </a:stretch>
        </p:blipFill>
        <p:spPr>
          <a:xfrm>
            <a:off x="561278" y="2672234"/>
            <a:ext cx="4871223" cy="3399945"/>
          </a:xfrm>
          <a:prstGeom prst="rect">
            <a:avLst/>
          </a:prstGeom>
        </p:spPr>
      </p:pic>
    </p:spTree>
    <p:extLst>
      <p:ext uri="{BB962C8B-B14F-4D97-AF65-F5344CB8AC3E}">
        <p14:creationId xmlns:p14="http://schemas.microsoft.com/office/powerpoint/2010/main" val="102636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2ED4-1DA4-4E85-B38F-86776D8EB648}"/>
              </a:ext>
            </a:extLst>
          </p:cNvPr>
          <p:cNvSpPr>
            <a:spLocks noGrp="1"/>
          </p:cNvSpPr>
          <p:nvPr>
            <p:ph type="title"/>
          </p:nvPr>
        </p:nvSpPr>
        <p:spPr/>
        <p:txBody>
          <a:bodyPr/>
          <a:lstStyle/>
          <a:p>
            <a:pPr algn="ctr"/>
            <a:r>
              <a:rPr lang="en-US" b="1" dirty="0"/>
              <a:t>Notice to Parents/Community</a:t>
            </a:r>
          </a:p>
        </p:txBody>
      </p:sp>
      <p:pic>
        <p:nvPicPr>
          <p:cNvPr id="7" name="Picture 7">
            <a:extLst>
              <a:ext uri="{FF2B5EF4-FFF2-40B4-BE49-F238E27FC236}">
                <a16:creationId xmlns:a16="http://schemas.microsoft.com/office/drawing/2014/main" id="{B62A4A90-913F-438F-9254-9F1CA21D3E97}"/>
              </a:ext>
            </a:extLst>
          </p:cNvPr>
          <p:cNvPicPr>
            <a:picLocks noGrp="1" noChangeAspect="1"/>
          </p:cNvPicPr>
          <p:nvPr>
            <p:ph idx="1"/>
          </p:nvPr>
        </p:nvPicPr>
        <p:blipFill>
          <a:blip r:embed="rId2"/>
          <a:stretch>
            <a:fillRect/>
          </a:stretch>
        </p:blipFill>
        <p:spPr>
          <a:xfrm>
            <a:off x="374887" y="2511464"/>
            <a:ext cx="4109771" cy="4158010"/>
          </a:xfrm>
        </p:spPr>
      </p:pic>
      <p:pic>
        <p:nvPicPr>
          <p:cNvPr id="8" name="Picture 8" descr="Graphical user interface, text, application, email&#10;&#10;Description automatically generated">
            <a:extLst>
              <a:ext uri="{FF2B5EF4-FFF2-40B4-BE49-F238E27FC236}">
                <a16:creationId xmlns:a16="http://schemas.microsoft.com/office/drawing/2014/main" id="{7037FF89-0205-45A7-BF1C-EFCD2ED24F7B}"/>
              </a:ext>
            </a:extLst>
          </p:cNvPr>
          <p:cNvPicPr>
            <a:picLocks noChangeAspect="1"/>
          </p:cNvPicPr>
          <p:nvPr/>
        </p:nvPicPr>
        <p:blipFill>
          <a:blip r:embed="rId3"/>
          <a:stretch>
            <a:fillRect/>
          </a:stretch>
        </p:blipFill>
        <p:spPr>
          <a:xfrm>
            <a:off x="4668644" y="2600496"/>
            <a:ext cx="7175809" cy="3738569"/>
          </a:xfrm>
          <a:prstGeom prst="rect">
            <a:avLst/>
          </a:prstGeom>
        </p:spPr>
      </p:pic>
    </p:spTree>
    <p:extLst>
      <p:ext uri="{BB962C8B-B14F-4D97-AF65-F5344CB8AC3E}">
        <p14:creationId xmlns:p14="http://schemas.microsoft.com/office/powerpoint/2010/main" val="2730110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EBFA-7007-487A-9843-44B6BBD55753}"/>
              </a:ext>
            </a:extLst>
          </p:cNvPr>
          <p:cNvSpPr>
            <a:spLocks noGrp="1"/>
          </p:cNvSpPr>
          <p:nvPr>
            <p:ph type="title"/>
          </p:nvPr>
        </p:nvSpPr>
        <p:spPr/>
        <p:txBody>
          <a:bodyPr/>
          <a:lstStyle/>
          <a:p>
            <a:r>
              <a:rPr lang="en-US" dirty="0"/>
              <a:t>Staff - Reporting Absences 	</a:t>
            </a:r>
          </a:p>
        </p:txBody>
      </p:sp>
      <p:sp>
        <p:nvSpPr>
          <p:cNvPr id="3" name="Content Placeholder 2">
            <a:extLst>
              <a:ext uri="{FF2B5EF4-FFF2-40B4-BE49-F238E27FC236}">
                <a16:creationId xmlns:a16="http://schemas.microsoft.com/office/drawing/2014/main" id="{A43A92FA-AA3A-4087-B50D-3F3F0EEE0E29}"/>
              </a:ext>
            </a:extLst>
          </p:cNvPr>
          <p:cNvSpPr>
            <a:spLocks noGrp="1"/>
          </p:cNvSpPr>
          <p:nvPr>
            <p:ph idx="1"/>
          </p:nvPr>
        </p:nvSpPr>
        <p:spPr/>
        <p:txBody>
          <a:bodyPr/>
          <a:lstStyle/>
          <a:p>
            <a:pPr marL="342900" indent="-342900">
              <a:buFont typeface="Arial" panose="020B0604020202020204" pitchFamily="34" charset="0"/>
              <a:buChar char="•"/>
            </a:pPr>
            <a:r>
              <a:rPr lang="en-US" dirty="0"/>
              <a:t>Staff members that test positive outside of the district will be required to use their personal accrued time. (Sick, Personal or Vacation Days</a:t>
            </a:r>
            <a:r>
              <a:rPr lang="en-US"/>
              <a:t>) </a:t>
            </a:r>
            <a:endParaRPr lang="en-US" dirty="0"/>
          </a:p>
          <a:p>
            <a:pPr marL="342900" indent="-342900">
              <a:buFont typeface="Arial" panose="020B0604020202020204" pitchFamily="34" charset="0"/>
              <a:buChar char="•"/>
            </a:pPr>
            <a:r>
              <a:rPr lang="en-US" dirty="0"/>
              <a:t>All absences must be reported to Frontline – Absence Management.</a:t>
            </a:r>
          </a:p>
          <a:p>
            <a:r>
              <a:rPr lang="en-US" u="sng" dirty="0"/>
              <a:t>Contact Tracing</a:t>
            </a:r>
          </a:p>
          <a:p>
            <a:pPr marL="342900" indent="-342900">
              <a:buFont typeface="Arial" panose="020B0604020202020204" pitchFamily="34" charset="0"/>
              <a:buChar char="•"/>
            </a:pPr>
            <a:r>
              <a:rPr lang="en-US" dirty="0"/>
              <a:t>Staff members placed in quarantine as a result of contact tracing </a:t>
            </a:r>
            <a:r>
              <a:rPr lang="en-US" b="1" dirty="0"/>
              <a:t>will not </a:t>
            </a:r>
            <a:r>
              <a:rPr lang="en-US" dirty="0"/>
              <a:t>be charged their accrued time. </a:t>
            </a:r>
          </a:p>
        </p:txBody>
      </p:sp>
    </p:spTree>
    <p:extLst>
      <p:ext uri="{BB962C8B-B14F-4D97-AF65-F5344CB8AC3E}">
        <p14:creationId xmlns:p14="http://schemas.microsoft.com/office/powerpoint/2010/main" val="184862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DAA74B-8E81-4F15-BC0F-4050965FF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6A2B6FF-98AF-4A0F-AAA9-F291A7D2D5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429000"/>
            <a:ext cx="6083644" cy="3429000"/>
            <a:chOff x="6096002" y="-9073"/>
            <a:chExt cx="6095998" cy="6867073"/>
          </a:xfrm>
        </p:grpSpPr>
        <p:sp>
          <p:nvSpPr>
            <p:cNvPr id="13" name="Rectangle 12">
              <a:extLst>
                <a:ext uri="{FF2B5EF4-FFF2-40B4-BE49-F238E27FC236}">
                  <a16:creationId xmlns:a16="http://schemas.microsoft.com/office/drawing/2014/main" id="{53A2D870-BA00-4DBB-BF6E-782BAFEDC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FD376E6-424C-4887-B673-6B4126758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374CD4C6-F07B-411C-876A-727559731F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83644"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D28ECF-04E5-47EF-9BB6-997CC1BE2D0A}"/>
              </a:ext>
            </a:extLst>
          </p:cNvPr>
          <p:cNvSpPr>
            <a:spLocks noGrp="1"/>
          </p:cNvSpPr>
          <p:nvPr>
            <p:ph type="title"/>
          </p:nvPr>
        </p:nvSpPr>
        <p:spPr>
          <a:xfrm>
            <a:off x="484552" y="365125"/>
            <a:ext cx="5022630" cy="2430030"/>
          </a:xfrm>
        </p:spPr>
        <p:txBody>
          <a:bodyPr>
            <a:normAutofit/>
          </a:bodyPr>
          <a:lstStyle/>
          <a:p>
            <a:r>
              <a:rPr lang="en-US" b="1" dirty="0"/>
              <a:t>Remote/Hybrid Learning </a:t>
            </a:r>
          </a:p>
        </p:txBody>
      </p:sp>
      <p:sp>
        <p:nvSpPr>
          <p:cNvPr id="3" name="Content Placeholder 2">
            <a:extLst>
              <a:ext uri="{FF2B5EF4-FFF2-40B4-BE49-F238E27FC236}">
                <a16:creationId xmlns:a16="http://schemas.microsoft.com/office/drawing/2014/main" id="{ADFF6DB3-0B99-40AF-ACC3-D5F8AB76445A}"/>
              </a:ext>
            </a:extLst>
          </p:cNvPr>
          <p:cNvSpPr>
            <a:spLocks noGrp="1"/>
          </p:cNvSpPr>
          <p:nvPr>
            <p:ph idx="1"/>
          </p:nvPr>
        </p:nvSpPr>
        <p:spPr>
          <a:xfrm>
            <a:off x="128952" y="3616613"/>
            <a:ext cx="5949730" cy="3106449"/>
          </a:xfrm>
        </p:spPr>
        <p:txBody>
          <a:bodyPr vert="horz" lIns="91440" tIns="45720" rIns="91440" bIns="45720" rtlCol="0" anchor="t">
            <a:noAutofit/>
          </a:bodyPr>
          <a:lstStyle/>
          <a:p>
            <a:pPr>
              <a:lnSpc>
                <a:spcPct val="110000"/>
              </a:lnSpc>
            </a:pPr>
            <a:r>
              <a:rPr lang="en-US" sz="1800" b="1" dirty="0"/>
              <a:t>Hybrid - Remote Learning is available to all students in  placed in quarantine and acknowledged by the district. </a:t>
            </a:r>
          </a:p>
          <a:p>
            <a:pPr>
              <a:lnSpc>
                <a:spcPct val="110000"/>
              </a:lnSpc>
            </a:pPr>
            <a:endParaRPr lang="en-US" sz="1800" b="1" dirty="0"/>
          </a:p>
          <a:p>
            <a:pPr>
              <a:lnSpc>
                <a:spcPct val="110000"/>
              </a:lnSpc>
            </a:pPr>
            <a:r>
              <a:rPr lang="en-US" sz="1800" b="1" dirty="0"/>
              <a:t>Remote learning will not be extended for any other reason other than mandatory quarantine/illness due to COVID-19. Parents must provide a medical certification to the building principal/school nurse.</a:t>
            </a:r>
          </a:p>
        </p:txBody>
      </p:sp>
      <p:pic>
        <p:nvPicPr>
          <p:cNvPr id="5" name="Picture 5" descr="Diagram&#10;&#10;Description automatically generated">
            <a:extLst>
              <a:ext uri="{FF2B5EF4-FFF2-40B4-BE49-F238E27FC236}">
                <a16:creationId xmlns:a16="http://schemas.microsoft.com/office/drawing/2014/main" id="{8075F011-BBAE-407D-9460-BD7986817ED9}"/>
              </a:ext>
            </a:extLst>
          </p:cNvPr>
          <p:cNvPicPr>
            <a:picLocks noChangeAspect="1"/>
          </p:cNvPicPr>
          <p:nvPr/>
        </p:nvPicPr>
        <p:blipFill>
          <a:blip r:embed="rId2"/>
          <a:stretch>
            <a:fillRect/>
          </a:stretch>
        </p:blipFill>
        <p:spPr>
          <a:xfrm>
            <a:off x="6741459" y="1780186"/>
            <a:ext cx="4781176" cy="3179482"/>
          </a:xfrm>
          <a:prstGeom prst="rect">
            <a:avLst/>
          </a:prstGeom>
        </p:spPr>
      </p:pic>
    </p:spTree>
    <p:extLst>
      <p:ext uri="{BB962C8B-B14F-4D97-AF65-F5344CB8AC3E}">
        <p14:creationId xmlns:p14="http://schemas.microsoft.com/office/powerpoint/2010/main" val="130044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83B8-1224-40FA-AEE5-A6B2C930EBAB}"/>
              </a:ext>
            </a:extLst>
          </p:cNvPr>
          <p:cNvSpPr>
            <a:spLocks noGrp="1"/>
          </p:cNvSpPr>
          <p:nvPr>
            <p:ph type="title"/>
          </p:nvPr>
        </p:nvSpPr>
        <p:spPr/>
        <p:txBody>
          <a:bodyPr/>
          <a:lstStyle/>
          <a:p>
            <a:pPr algn="ctr"/>
            <a:r>
              <a:rPr lang="en-US" dirty="0"/>
              <a:t>Questions?	</a:t>
            </a:r>
          </a:p>
        </p:txBody>
      </p:sp>
      <p:sp>
        <p:nvSpPr>
          <p:cNvPr id="3" name="Content Placeholder 2">
            <a:extLst>
              <a:ext uri="{FF2B5EF4-FFF2-40B4-BE49-F238E27FC236}">
                <a16:creationId xmlns:a16="http://schemas.microsoft.com/office/drawing/2014/main" id="{5D5A19F1-82F3-4158-8418-0E5C74AB9F55}"/>
              </a:ext>
            </a:extLst>
          </p:cNvPr>
          <p:cNvSpPr>
            <a:spLocks noGrp="1"/>
          </p:cNvSpPr>
          <p:nvPr>
            <p:ph idx="1"/>
          </p:nvPr>
        </p:nvSpPr>
        <p:spPr/>
        <p:txBody>
          <a:bodyPr/>
          <a:lstStyle/>
          <a:p>
            <a:r>
              <a:rPr lang="en-US" dirty="0"/>
              <a:t>If you have any questions related to COVID-19, please contact Ms. Shebra Jones at</a:t>
            </a:r>
          </a:p>
          <a:p>
            <a:r>
              <a:rPr lang="en-US" dirty="0"/>
              <a:t> 973-650-7235 or 973-677-4020. Email: </a:t>
            </a:r>
            <a:r>
              <a:rPr lang="en-US" dirty="0">
                <a:hlinkClick r:id="rId2"/>
              </a:rPr>
              <a:t>jonesshe@orange.k12.nj.us</a:t>
            </a:r>
            <a:r>
              <a:rPr lang="en-US" dirty="0"/>
              <a:t> </a:t>
            </a:r>
          </a:p>
        </p:txBody>
      </p:sp>
    </p:spTree>
    <p:extLst>
      <p:ext uri="{BB962C8B-B14F-4D97-AF65-F5344CB8AC3E}">
        <p14:creationId xmlns:p14="http://schemas.microsoft.com/office/powerpoint/2010/main" val="325841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A2FCF07-6918-45A6-B28F-1025FEBA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ee the source image">
            <a:extLst>
              <a:ext uri="{FF2B5EF4-FFF2-40B4-BE49-F238E27FC236}">
                <a16:creationId xmlns:a16="http://schemas.microsoft.com/office/drawing/2014/main" id="{89155588-3298-45EF-8C63-E8C6C0CF227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841" b="11841"/>
          <a:stretch/>
        </p:blipFill>
        <p:spPr bwMode="auto">
          <a:xfrm>
            <a:off x="638175" y="648655"/>
            <a:ext cx="10915647" cy="55606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0025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96CD-AFD1-4E20-A1CD-504877AA58C4}"/>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Times"/>
                <a:cs typeface="Times"/>
              </a:rPr>
              <a:t>AGENDA</a:t>
            </a:r>
          </a:p>
        </p:txBody>
      </p:sp>
      <p:sp>
        <p:nvSpPr>
          <p:cNvPr id="3" name="Content Placeholder 2">
            <a:extLst>
              <a:ext uri="{FF2B5EF4-FFF2-40B4-BE49-F238E27FC236}">
                <a16:creationId xmlns:a16="http://schemas.microsoft.com/office/drawing/2014/main" id="{6F869046-5FF6-4EA5-BEA8-B6D49215DEE2}"/>
              </a:ext>
            </a:extLst>
          </p:cNvPr>
          <p:cNvSpPr>
            <a:spLocks noGrp="1"/>
          </p:cNvSpPr>
          <p:nvPr>
            <p:ph idx="1"/>
          </p:nvPr>
        </p:nvSpPr>
        <p:spPr/>
        <p:txBody>
          <a:bodyPr vert="horz" lIns="91440" tIns="45720" rIns="91440" bIns="45720" rtlCol="0" anchor="t">
            <a:normAutofit fontScale="85000" lnSpcReduction="20000"/>
          </a:bodyPr>
          <a:lstStyle/>
          <a:p>
            <a:pPr marL="342900" indent="-342900">
              <a:buFont typeface="Wingdings" panose="020B0604020202020204" pitchFamily="34" charset="0"/>
              <a:buChar char="Ø"/>
            </a:pPr>
            <a:r>
              <a:rPr lang="en-US" dirty="0">
                <a:latin typeface="Times"/>
                <a:cs typeface="Times"/>
              </a:rPr>
              <a:t>Introduction</a:t>
            </a:r>
          </a:p>
          <a:p>
            <a:pPr marL="342900" indent="-342900">
              <a:buFont typeface="Wingdings" panose="020B0604020202020204" pitchFamily="34" charset="0"/>
              <a:buChar char="Ø"/>
            </a:pPr>
            <a:r>
              <a:rPr lang="en-US" dirty="0">
                <a:latin typeface="Times"/>
                <a:cs typeface="Times"/>
              </a:rPr>
              <a:t>Center for Disease Control &amp; Prevention, New Jersey Department of Education and NJ Health Dept. Update</a:t>
            </a:r>
          </a:p>
          <a:p>
            <a:pPr marL="342900" indent="-342900">
              <a:buFont typeface="Wingdings" panose="020B0604020202020204" pitchFamily="34" charset="0"/>
              <a:buChar char="Ø"/>
            </a:pPr>
            <a:r>
              <a:rPr lang="en-US" dirty="0">
                <a:latin typeface="Times"/>
                <a:cs typeface="Times"/>
              </a:rPr>
              <a:t>Our Stay-at-Home Order</a:t>
            </a:r>
            <a:endParaRPr lang="en-US" dirty="0"/>
          </a:p>
          <a:p>
            <a:pPr marL="342900" indent="-342900">
              <a:buFont typeface="Wingdings" panose="020B0604020202020204" pitchFamily="34" charset="0"/>
              <a:buChar char="Ø"/>
            </a:pPr>
            <a:r>
              <a:rPr lang="en-US" dirty="0">
                <a:latin typeface="Times"/>
                <a:cs typeface="Times"/>
              </a:rPr>
              <a:t>Mandatory Wearing of Mask </a:t>
            </a:r>
          </a:p>
          <a:p>
            <a:pPr marL="342900" indent="-342900">
              <a:buFont typeface="Wingdings" panose="020B0604020202020204" pitchFamily="34" charset="0"/>
              <a:buChar char="Ø"/>
            </a:pPr>
            <a:r>
              <a:rPr lang="en-US" dirty="0">
                <a:latin typeface="Times"/>
                <a:cs typeface="Times"/>
              </a:rPr>
              <a:t>COVID-19 Quarantine Protocol</a:t>
            </a:r>
          </a:p>
          <a:p>
            <a:pPr marL="342900" indent="-342900">
              <a:buFont typeface="Wingdings" panose="020B0604020202020204" pitchFamily="34" charset="0"/>
              <a:buChar char="Ø"/>
            </a:pPr>
            <a:r>
              <a:rPr lang="en-US" dirty="0">
                <a:latin typeface="Times"/>
                <a:cs typeface="Times"/>
              </a:rPr>
              <a:t>Reporting positive cases</a:t>
            </a:r>
          </a:p>
          <a:p>
            <a:pPr marL="342900" indent="-342900">
              <a:buFont typeface="Wingdings" panose="020B0604020202020204" pitchFamily="34" charset="0"/>
              <a:buChar char="Ø"/>
            </a:pPr>
            <a:r>
              <a:rPr lang="en-US" dirty="0">
                <a:latin typeface="Times"/>
                <a:cs typeface="Times"/>
              </a:rPr>
              <a:t>Contact Tracing</a:t>
            </a:r>
          </a:p>
          <a:p>
            <a:pPr marL="342900" indent="-342900">
              <a:buFont typeface="Wingdings" panose="020B0604020202020204" pitchFamily="34" charset="0"/>
              <a:buChar char="Ø"/>
            </a:pPr>
            <a:r>
              <a:rPr lang="en-US" dirty="0">
                <a:latin typeface="Times"/>
                <a:cs typeface="Times"/>
              </a:rPr>
              <a:t>Notification to Families</a:t>
            </a:r>
          </a:p>
          <a:p>
            <a:pPr marL="342900" indent="-342900">
              <a:buFont typeface="Wingdings" panose="020B0604020202020204" pitchFamily="34" charset="0"/>
              <a:buChar char="Ø"/>
            </a:pPr>
            <a:r>
              <a:rPr lang="en-US" dirty="0">
                <a:latin typeface="Times"/>
                <a:cs typeface="Times"/>
              </a:rPr>
              <a:t>Remote Learning</a:t>
            </a:r>
          </a:p>
          <a:p>
            <a:endParaRPr lang="en-US" dirty="0"/>
          </a:p>
        </p:txBody>
      </p:sp>
    </p:spTree>
    <p:extLst>
      <p:ext uri="{BB962C8B-B14F-4D97-AF65-F5344CB8AC3E}">
        <p14:creationId xmlns:p14="http://schemas.microsoft.com/office/powerpoint/2010/main" val="253424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766E-052A-49B5-AF1B-E0AE7F53E7D8}"/>
              </a:ext>
            </a:extLst>
          </p:cNvPr>
          <p:cNvSpPr>
            <a:spLocks noGrp="1"/>
          </p:cNvSpPr>
          <p:nvPr>
            <p:ph type="title"/>
          </p:nvPr>
        </p:nvSpPr>
        <p:spPr>
          <a:xfrm>
            <a:off x="484552" y="587829"/>
            <a:ext cx="10869248" cy="1464809"/>
          </a:xfrm>
        </p:spPr>
        <p:txBody>
          <a:bodyPr/>
          <a:lstStyle/>
          <a:p>
            <a:r>
              <a:rPr lang="en-US" dirty="0"/>
              <a:t>WHAT OUR ROLE?</a:t>
            </a:r>
          </a:p>
        </p:txBody>
      </p:sp>
      <p:sp>
        <p:nvSpPr>
          <p:cNvPr id="3" name="Content Placeholder 2">
            <a:extLst>
              <a:ext uri="{FF2B5EF4-FFF2-40B4-BE49-F238E27FC236}">
                <a16:creationId xmlns:a16="http://schemas.microsoft.com/office/drawing/2014/main" id="{413BB235-67F6-4277-8C11-4D0B8BF04893}"/>
              </a:ext>
            </a:extLst>
          </p:cNvPr>
          <p:cNvSpPr>
            <a:spLocks noGrp="1"/>
          </p:cNvSpPr>
          <p:nvPr>
            <p:ph idx="1"/>
          </p:nvPr>
        </p:nvSpPr>
        <p:spPr>
          <a:xfrm>
            <a:off x="281939" y="2614452"/>
            <a:ext cx="11628122" cy="4144087"/>
          </a:xfrm>
        </p:spPr>
        <p:txBody>
          <a:bodyPr>
            <a:normAutofit/>
          </a:bodyPr>
          <a:lstStyle/>
          <a:p>
            <a:pPr marL="342900" indent="-342900" algn="just">
              <a:buFont typeface="Arial" panose="020B0604020202020204" pitchFamily="34" charset="0"/>
              <a:buChar char="•"/>
            </a:pPr>
            <a:r>
              <a:rPr lang="en-US" sz="2400" dirty="0"/>
              <a:t>Our role is to work with school leadership to ensure that our students and staff are safe. Additionally, I conduct  COVID-19 contact tracing across the district in partnership with the Office of the Superintendent and partnering health professionals. </a:t>
            </a:r>
          </a:p>
          <a:p>
            <a:pPr marL="342900" indent="-342900" algn="just">
              <a:buFont typeface="Arial" panose="020B0604020202020204" pitchFamily="34" charset="0"/>
              <a:buChar char="•"/>
            </a:pPr>
            <a:r>
              <a:rPr lang="en-US" sz="2400" dirty="0"/>
              <a:t>We conduct investigations based on confirmed cases</a:t>
            </a:r>
          </a:p>
          <a:p>
            <a:pPr marL="342900" indent="-342900" algn="just">
              <a:buFont typeface="Arial" panose="020B0604020202020204" pitchFamily="34" charset="0"/>
              <a:buChar char="•"/>
            </a:pPr>
            <a:r>
              <a:rPr lang="en-US" sz="2400" dirty="0"/>
              <a:t>Following the guidelines of the CDC and Local and State Health Departments we determine who meets the criteria of close contact, exposure and mandatory quarantine and notify accordingly.</a:t>
            </a:r>
          </a:p>
        </p:txBody>
      </p:sp>
      <p:pic>
        <p:nvPicPr>
          <p:cNvPr id="4" name="Picture 3">
            <a:extLst>
              <a:ext uri="{FF2B5EF4-FFF2-40B4-BE49-F238E27FC236}">
                <a16:creationId xmlns:a16="http://schemas.microsoft.com/office/drawing/2014/main" id="{824F09A2-2E65-4ACE-B38B-7D2240777689}"/>
              </a:ext>
            </a:extLst>
          </p:cNvPr>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5778" r="7486" b="-1"/>
          <a:stretch/>
        </p:blipFill>
        <p:spPr bwMode="auto">
          <a:xfrm>
            <a:off x="8955883" y="246257"/>
            <a:ext cx="1864517" cy="1925248"/>
          </a:xfrm>
          <a:prstGeom prst="rect">
            <a:avLst/>
          </a:prstGeom>
          <a:noFill/>
          <a:ln w="57150" cmpd="thickThin">
            <a:solidFill>
              <a:schemeClr val="tx1">
                <a:lumMod val="50000"/>
                <a:lumOff val="50000"/>
              </a:schemeClr>
            </a:solidFill>
            <a:miter lim="800000"/>
          </a:ln>
        </p:spPr>
      </p:pic>
    </p:spTree>
    <p:extLst>
      <p:ext uri="{BB962C8B-B14F-4D97-AF65-F5344CB8AC3E}">
        <p14:creationId xmlns:p14="http://schemas.microsoft.com/office/powerpoint/2010/main" val="419101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F86F-DF99-4BE3-8C7E-A96AC0B62ABD}"/>
              </a:ext>
            </a:extLst>
          </p:cNvPr>
          <p:cNvSpPr>
            <a:spLocks noGrp="1"/>
          </p:cNvSpPr>
          <p:nvPr>
            <p:ph type="title"/>
          </p:nvPr>
        </p:nvSpPr>
        <p:spPr>
          <a:xfrm>
            <a:off x="484552" y="278039"/>
            <a:ext cx="10869248" cy="1687513"/>
          </a:xfrm>
        </p:spPr>
        <p:txBody>
          <a:bodyPr>
            <a:normAutofit/>
          </a:bodyPr>
          <a:lstStyle/>
          <a:p>
            <a:r>
              <a:rPr lang="en-US" b="1" dirty="0">
                <a:effectLst>
                  <a:outerShdw blurRad="38100" dist="38100" dir="2700000" algn="tl">
                    <a:srgbClr val="000000">
                      <a:alpha val="43137"/>
                    </a:srgbClr>
                  </a:outerShdw>
                </a:effectLst>
              </a:rPr>
              <a:t>DISTRICT UPDATES (January 2022)</a:t>
            </a:r>
          </a:p>
        </p:txBody>
      </p:sp>
      <p:sp>
        <p:nvSpPr>
          <p:cNvPr id="3" name="Content Placeholder 2">
            <a:extLst>
              <a:ext uri="{FF2B5EF4-FFF2-40B4-BE49-F238E27FC236}">
                <a16:creationId xmlns:a16="http://schemas.microsoft.com/office/drawing/2014/main" id="{CBCFE10C-BEBF-4332-A827-438E5DBF7D63}"/>
              </a:ext>
            </a:extLst>
          </p:cNvPr>
          <p:cNvSpPr>
            <a:spLocks noGrp="1"/>
          </p:cNvSpPr>
          <p:nvPr>
            <p:ph idx="1"/>
          </p:nvPr>
        </p:nvSpPr>
        <p:spPr>
          <a:xfrm>
            <a:off x="370115" y="2576513"/>
            <a:ext cx="11495314" cy="4042063"/>
          </a:xfrm>
        </p:spPr>
        <p:txBody>
          <a:bodyPr vert="horz" lIns="91440" tIns="45720" rIns="91440" bIns="45720" rtlCol="0" anchor="t">
            <a:normAutofit/>
          </a:bodyPr>
          <a:lstStyle/>
          <a:p>
            <a:pPr marL="342900" indent="-342900">
              <a:buChar char="•"/>
            </a:pPr>
            <a:r>
              <a:rPr lang="en-US" dirty="0"/>
              <a:t>NJDOE has advised districts that we may now follow the recent guidance provided by the CDC  reducing the quarantine period for asymptomatic staff/students from 14 days to </a:t>
            </a:r>
            <a:r>
              <a:rPr lang="en-US" b="1" u="sng" dirty="0"/>
              <a:t>5 calendar</a:t>
            </a:r>
            <a:r>
              <a:rPr lang="en-US" dirty="0"/>
              <a:t> days.</a:t>
            </a:r>
          </a:p>
          <a:p>
            <a:pPr marL="342900" indent="-342900">
              <a:buChar char="•"/>
            </a:pPr>
            <a:r>
              <a:rPr lang="en-US" dirty="0">
                <a:ea typeface="+mn-lt"/>
                <a:cs typeface="+mn-lt"/>
              </a:rPr>
              <a:t>All cases are reported using a data portal </a:t>
            </a:r>
          </a:p>
          <a:p>
            <a:pPr marL="342900" indent="-342900">
              <a:buChar char="•"/>
            </a:pPr>
            <a:r>
              <a:rPr lang="en-US" dirty="0">
                <a:ea typeface="+mn-lt"/>
                <a:cs typeface="+mn-lt"/>
              </a:rPr>
              <a:t>Attachments: 1. Verification of Positive Diagnosis    2. Contact Tracing Information</a:t>
            </a:r>
          </a:p>
          <a:p>
            <a:endParaRPr lang="en-US" b="1" dirty="0">
              <a:solidFill>
                <a:srgbClr val="FF0000"/>
              </a:solidFill>
            </a:endParaRPr>
          </a:p>
          <a:p>
            <a:endParaRPr lang="en-US" dirty="0"/>
          </a:p>
          <a:p>
            <a:endParaRPr lang="en-US" dirty="0"/>
          </a:p>
        </p:txBody>
      </p:sp>
    </p:spTree>
    <p:extLst>
      <p:ext uri="{BB962C8B-B14F-4D97-AF65-F5344CB8AC3E}">
        <p14:creationId xmlns:p14="http://schemas.microsoft.com/office/powerpoint/2010/main" val="59622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0CE376-99C5-43A8-B049-A97BF489FC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6003B8D-E959-49DF-AE05-8D410490A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43996" y="1"/>
            <a:ext cx="3048003" cy="6858000"/>
            <a:chOff x="9143996" y="3419929"/>
            <a:chExt cx="3048003" cy="3438071"/>
          </a:xfrm>
        </p:grpSpPr>
        <p:sp>
          <p:nvSpPr>
            <p:cNvPr id="6" name="Rectangle 10">
              <a:extLst>
                <a:ext uri="{FF2B5EF4-FFF2-40B4-BE49-F238E27FC236}">
                  <a16:creationId xmlns:a16="http://schemas.microsoft.com/office/drawing/2014/main" id="{3FC138B2-A52C-4AFB-B9EF-C3F24A85D5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3996" y="3419929"/>
              <a:ext cx="3048003" cy="3438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8FC6B3B-90D5-45E2-9EBC-85DCA37E9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3996" y="3419929"/>
              <a:ext cx="3048000" cy="342900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30A60EF0-3A2F-4770-AFB2-36839AECA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3" cy="22798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C089BD-05B9-4762-B32B-A47CB257AAFD}"/>
              </a:ext>
            </a:extLst>
          </p:cNvPr>
          <p:cNvSpPr>
            <a:spLocks noGrp="1"/>
          </p:cNvSpPr>
          <p:nvPr>
            <p:ph type="title"/>
          </p:nvPr>
        </p:nvSpPr>
        <p:spPr>
          <a:xfrm>
            <a:off x="484552" y="365125"/>
            <a:ext cx="8284135" cy="1687513"/>
          </a:xfrm>
        </p:spPr>
        <p:txBody>
          <a:bodyPr>
            <a:normAutofit fontScale="90000"/>
          </a:bodyPr>
          <a:lstStyle/>
          <a:p>
            <a:r>
              <a:rPr lang="en-US" b="1" dirty="0">
                <a:effectLst>
                  <a:outerShdw blurRad="38100" dist="38100" dir="2700000" algn="tl">
                    <a:srgbClr val="000000">
                      <a:alpha val="43137"/>
                    </a:srgbClr>
                  </a:outerShdw>
                </a:effectLst>
              </a:rPr>
              <a:t>OUR STAY-AT-HOME ORDER</a:t>
            </a:r>
          </a:p>
        </p:txBody>
      </p:sp>
      <p:sp>
        <p:nvSpPr>
          <p:cNvPr id="3" name="Content Placeholder 2">
            <a:extLst>
              <a:ext uri="{FF2B5EF4-FFF2-40B4-BE49-F238E27FC236}">
                <a16:creationId xmlns:a16="http://schemas.microsoft.com/office/drawing/2014/main" id="{EC82A1C7-6C79-482B-B33D-1AE8E6F3BC1E}"/>
              </a:ext>
            </a:extLst>
          </p:cNvPr>
          <p:cNvSpPr>
            <a:spLocks noGrp="1"/>
          </p:cNvSpPr>
          <p:nvPr>
            <p:ph idx="1"/>
          </p:nvPr>
        </p:nvSpPr>
        <p:spPr>
          <a:xfrm>
            <a:off x="484552" y="2576513"/>
            <a:ext cx="8284135" cy="3600450"/>
          </a:xfrm>
        </p:spPr>
        <p:txBody>
          <a:bodyPr vert="horz" lIns="91440" tIns="45720" rIns="91440" bIns="45720" rtlCol="0" anchor="t">
            <a:normAutofit/>
          </a:bodyPr>
          <a:lstStyle/>
          <a:p>
            <a:r>
              <a:rPr lang="en-US" dirty="0"/>
              <a:t>Students and staff should stay home if they:</a:t>
            </a:r>
          </a:p>
          <a:p>
            <a:r>
              <a:rPr lang="en-US" dirty="0"/>
              <a:t> • Have tested positive for COVID-19. </a:t>
            </a:r>
          </a:p>
          <a:p>
            <a:r>
              <a:rPr lang="en-US" dirty="0"/>
              <a:t>• Are sick. </a:t>
            </a:r>
          </a:p>
          <a:p>
            <a:r>
              <a:rPr lang="en-US" dirty="0"/>
              <a:t>• Are not fully vaccinated and have had close contact with a person with COVID-19 in the past 14 days.</a:t>
            </a:r>
          </a:p>
          <a:p>
            <a:endParaRPr lang="en-US" dirty="0"/>
          </a:p>
        </p:txBody>
      </p:sp>
    </p:spTree>
    <p:extLst>
      <p:ext uri="{BB962C8B-B14F-4D97-AF65-F5344CB8AC3E}">
        <p14:creationId xmlns:p14="http://schemas.microsoft.com/office/powerpoint/2010/main" val="242925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1">
            <a:extLst>
              <a:ext uri="{FF2B5EF4-FFF2-40B4-BE49-F238E27FC236}">
                <a16:creationId xmlns:a16="http://schemas.microsoft.com/office/drawing/2014/main" id="{D279CB98-976B-40EA-81C0-E41C11E7A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23">
            <a:extLst>
              <a:ext uri="{FF2B5EF4-FFF2-40B4-BE49-F238E27FC236}">
                <a16:creationId xmlns:a16="http://schemas.microsoft.com/office/drawing/2014/main" id="{D10FC428-98F2-41B0-859F-EC3A5A41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32BD18B2-FE95-4B8D-84C1-55F05362A8CF}"/>
              </a:ext>
            </a:extLst>
          </p:cNvPr>
          <p:cNvPicPr>
            <a:picLocks noChangeAspect="1"/>
          </p:cNvPicPr>
          <p:nvPr/>
        </p:nvPicPr>
        <p:blipFill>
          <a:blip r:embed="rId2"/>
          <a:stretch>
            <a:fillRect/>
          </a:stretch>
        </p:blipFill>
        <p:spPr>
          <a:xfrm>
            <a:off x="280893" y="3789797"/>
            <a:ext cx="5492377" cy="2471569"/>
          </a:xfrm>
          <a:prstGeom prst="rect">
            <a:avLst/>
          </a:prstGeom>
        </p:spPr>
      </p:pic>
      <p:grpSp>
        <p:nvGrpSpPr>
          <p:cNvPr id="32" name="Group 25">
            <a:extLst>
              <a:ext uri="{FF2B5EF4-FFF2-40B4-BE49-F238E27FC236}">
                <a16:creationId xmlns:a16="http://schemas.microsoft.com/office/drawing/2014/main" id="{29B66AAD-E2D6-4E63-A491-B5CA241C55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2" y="0"/>
            <a:ext cx="6095998" cy="6858000"/>
            <a:chOff x="6096002" y="-9073"/>
            <a:chExt cx="6095998" cy="6867073"/>
          </a:xfrm>
        </p:grpSpPr>
        <p:sp>
          <p:nvSpPr>
            <p:cNvPr id="27" name="Rectangle 26">
              <a:extLst>
                <a:ext uri="{FF2B5EF4-FFF2-40B4-BE49-F238E27FC236}">
                  <a16:creationId xmlns:a16="http://schemas.microsoft.com/office/drawing/2014/main" id="{EB608A2F-0FE5-4AD3-A12C-CEFA95192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9073"/>
              <a:ext cx="6095998" cy="68670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0971BD8E-CD34-4B44-B62F-AE81B7FF3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2" y="-6987"/>
              <a:ext cx="6095998" cy="6864987"/>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7" name="Content Placeholder 2">
            <a:extLst>
              <a:ext uri="{FF2B5EF4-FFF2-40B4-BE49-F238E27FC236}">
                <a16:creationId xmlns:a16="http://schemas.microsoft.com/office/drawing/2014/main" id="{B7984581-1661-438C-9702-D3007F05A29E}"/>
              </a:ext>
            </a:extLst>
          </p:cNvPr>
          <p:cNvGraphicFramePr>
            <a:graphicFrameLocks noGrp="1"/>
          </p:cNvGraphicFramePr>
          <p:nvPr>
            <p:ph idx="1"/>
            <p:extLst>
              <p:ext uri="{D42A27DB-BD31-4B8C-83A1-F6EECF244321}">
                <p14:modId xmlns:p14="http://schemas.microsoft.com/office/powerpoint/2010/main" val="4014502257"/>
              </p:ext>
            </p:extLst>
          </p:nvPr>
        </p:nvGraphicFramePr>
        <p:xfrm>
          <a:off x="6510671" y="649432"/>
          <a:ext cx="5301307" cy="5527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5" name="TextBox 54">
            <a:extLst>
              <a:ext uri="{FF2B5EF4-FFF2-40B4-BE49-F238E27FC236}">
                <a16:creationId xmlns:a16="http://schemas.microsoft.com/office/drawing/2014/main" id="{BCA788B9-0A24-4EA1-9925-328A896685C2}"/>
              </a:ext>
            </a:extLst>
          </p:cNvPr>
          <p:cNvSpPr txBox="1"/>
          <p:nvPr/>
        </p:nvSpPr>
        <p:spPr>
          <a:xfrm>
            <a:off x="647700" y="584200"/>
            <a:ext cx="51308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Mandatory  </a:t>
            </a:r>
          </a:p>
          <a:p>
            <a:r>
              <a:rPr lang="en-US" sz="4800" b="1" dirty="0">
                <a:solidFill>
                  <a:schemeClr val="bg1"/>
                </a:solidFill>
              </a:rPr>
              <a:t>Wearing of Facial Mask</a:t>
            </a:r>
          </a:p>
        </p:txBody>
      </p:sp>
    </p:spTree>
    <p:extLst>
      <p:ext uri="{BB962C8B-B14F-4D97-AF65-F5344CB8AC3E}">
        <p14:creationId xmlns:p14="http://schemas.microsoft.com/office/powerpoint/2010/main" val="377047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BF0CA-7FDD-40E4-8307-0C8C7F68B6BA}"/>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Mandatory wearing of Mask</a:t>
            </a:r>
          </a:p>
        </p:txBody>
      </p:sp>
      <p:graphicFrame>
        <p:nvGraphicFramePr>
          <p:cNvPr id="5" name="Content Placeholder 2">
            <a:extLst>
              <a:ext uri="{FF2B5EF4-FFF2-40B4-BE49-F238E27FC236}">
                <a16:creationId xmlns:a16="http://schemas.microsoft.com/office/drawing/2014/main" id="{05DCC7C8-8A33-4345-B77B-98957674E2C9}"/>
              </a:ext>
            </a:extLst>
          </p:cNvPr>
          <p:cNvGraphicFramePr>
            <a:graphicFrameLocks noGrp="1"/>
          </p:cNvGraphicFramePr>
          <p:nvPr>
            <p:ph idx="1"/>
            <p:extLst>
              <p:ext uri="{D42A27DB-BD31-4B8C-83A1-F6EECF244321}">
                <p14:modId xmlns:p14="http://schemas.microsoft.com/office/powerpoint/2010/main" val="2623242058"/>
              </p:ext>
            </p:extLst>
          </p:nvPr>
        </p:nvGraphicFramePr>
        <p:xfrm>
          <a:off x="484552" y="2576513"/>
          <a:ext cx="10869248"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953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666DC1-CD27-4874-9484-9D06C59F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 name="Rectangle 9">
            <a:extLst>
              <a:ext uri="{FF2B5EF4-FFF2-40B4-BE49-F238E27FC236}">
                <a16:creationId xmlns:a16="http://schemas.microsoft.com/office/drawing/2014/main" id="{5C8041AD-0A28-47FA-8BFF-56BAAA246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1">
            <a:extLst>
              <a:ext uri="{FF2B5EF4-FFF2-40B4-BE49-F238E27FC236}">
                <a16:creationId xmlns:a16="http://schemas.microsoft.com/office/drawing/2014/main" id="{72EF3F9A-9717-4ACB-A30D-96694842C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5998" cy="4573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2F5F7E-C370-4672-8EB5-34990A81EF1A}"/>
              </a:ext>
            </a:extLst>
          </p:cNvPr>
          <p:cNvSpPr>
            <a:spLocks noGrp="1"/>
          </p:cNvSpPr>
          <p:nvPr>
            <p:ph type="title"/>
          </p:nvPr>
        </p:nvSpPr>
        <p:spPr>
          <a:xfrm>
            <a:off x="484553" y="397275"/>
            <a:ext cx="5216531" cy="3761257"/>
          </a:xfrm>
        </p:spPr>
        <p:txBody>
          <a:bodyPr vert="horz" lIns="91440" tIns="45720" rIns="91440" bIns="45720" rtlCol="0" anchor="ctr">
            <a:normAutofit/>
          </a:bodyPr>
          <a:lstStyle/>
          <a:p>
            <a:pPr>
              <a:lnSpc>
                <a:spcPct val="90000"/>
              </a:lnSpc>
            </a:pPr>
            <a:r>
              <a:rPr lang="en-US" sz="5000" b="1" dirty="0">
                <a:effectLst>
                  <a:outerShdw blurRad="38100" dist="38100" dir="2700000" algn="tl">
                    <a:srgbClr val="000000">
                      <a:alpha val="43137"/>
                    </a:srgbClr>
                  </a:outerShdw>
                </a:effectLst>
              </a:rPr>
              <a:t>HERE'S HOW THE DISTRICT IS MANAGING COVID-19</a:t>
            </a:r>
            <a:endParaRPr lang="en-US" sz="5000" b="1" i="1" dirty="0">
              <a:effectLst>
                <a:outerShdw blurRad="38100" dist="38100" dir="2700000" algn="tl">
                  <a:srgbClr val="000000">
                    <a:alpha val="43137"/>
                  </a:srgbClr>
                </a:outerShdw>
              </a:effectLst>
            </a:endParaRPr>
          </a:p>
        </p:txBody>
      </p:sp>
      <p:pic>
        <p:nvPicPr>
          <p:cNvPr id="9" name="Picture 3">
            <a:extLst>
              <a:ext uri="{FF2B5EF4-FFF2-40B4-BE49-F238E27FC236}">
                <a16:creationId xmlns:a16="http://schemas.microsoft.com/office/drawing/2014/main" id="{78B3EED9-918A-4A8A-B338-607A19DAE9F0}"/>
              </a:ext>
            </a:extLst>
          </p:cNvPr>
          <p:cNvPicPr>
            <a:picLocks noChangeAspect="1"/>
          </p:cNvPicPr>
          <p:nvPr/>
        </p:nvPicPr>
        <p:blipFill rotWithShape="1">
          <a:blip r:embed="rId2"/>
          <a:srcRect l="18526" r="22321" b="9"/>
          <a:stretch/>
        </p:blipFill>
        <p:spPr>
          <a:xfrm>
            <a:off x="6095998" y="-1"/>
            <a:ext cx="6096002" cy="6858001"/>
          </a:xfrm>
          <a:prstGeom prst="rect">
            <a:avLst/>
          </a:prstGeom>
        </p:spPr>
      </p:pic>
    </p:spTree>
    <p:extLst>
      <p:ext uri="{BB962C8B-B14F-4D97-AF65-F5344CB8AC3E}">
        <p14:creationId xmlns:p14="http://schemas.microsoft.com/office/powerpoint/2010/main" val="236386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atrixVTI">
  <a:themeElements>
    <a:clrScheme name="AnalogousFromLightSeedRightStep">
      <a:dk1>
        <a:srgbClr val="000000"/>
      </a:dk1>
      <a:lt1>
        <a:srgbClr val="FFFFFF"/>
      </a:lt1>
      <a:dk2>
        <a:srgbClr val="272441"/>
      </a:dk2>
      <a:lt2>
        <a:srgbClr val="E2E6E8"/>
      </a:lt2>
      <a:accent1>
        <a:srgbClr val="BF9988"/>
      </a:accent1>
      <a:accent2>
        <a:srgbClr val="AFA077"/>
      </a:accent2>
      <a:accent3>
        <a:srgbClr val="A1A77E"/>
      </a:accent3>
      <a:accent4>
        <a:srgbClr val="8CAA74"/>
      </a:accent4>
      <a:accent5>
        <a:srgbClr val="82AC81"/>
      </a:accent5>
      <a:accent6>
        <a:srgbClr val="77AE8D"/>
      </a:accent6>
      <a:hlink>
        <a:srgbClr val="5E899D"/>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AECBC2372246488565E1A1253E571A" ma:contentTypeVersion="13" ma:contentTypeDescription="Create a new document." ma:contentTypeScope="" ma:versionID="34b7132a6ce1110c7ed993672fa9e7eb">
  <xsd:schema xmlns:xsd="http://www.w3.org/2001/XMLSchema" xmlns:xs="http://www.w3.org/2001/XMLSchema" xmlns:p="http://schemas.microsoft.com/office/2006/metadata/properties" xmlns:ns3="b67db842-0507-496b-87af-d07153b096a4" xmlns:ns4="45cff58e-dd55-4aee-99c6-093aab66357a" targetNamespace="http://schemas.microsoft.com/office/2006/metadata/properties" ma:root="true" ma:fieldsID="c32d81bed08a967d2473b1d91ad1b7b4" ns3:_="" ns4:_="">
    <xsd:import namespace="b67db842-0507-496b-87af-d07153b096a4"/>
    <xsd:import namespace="45cff58e-dd55-4aee-99c6-093aab66357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7db842-0507-496b-87af-d07153b096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cff58e-dd55-4aee-99c6-093aab6635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BDE6CB-8382-4958-AD72-A8EFEA44EF9C}">
  <ds:schemaRefs>
    <ds:schemaRef ds:uri="45cff58e-dd55-4aee-99c6-093aab66357a"/>
    <ds:schemaRef ds:uri="b67db842-0507-496b-87af-d07153b096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BD9AA99-6612-4AFB-913E-9EC9158C0514}">
  <ds:schemaRefs>
    <ds:schemaRef ds:uri="http://schemas.microsoft.com/sharepoint/v3/contenttype/forms"/>
  </ds:schemaRefs>
</ds:datastoreItem>
</file>

<file path=customXml/itemProps3.xml><?xml version="1.0" encoding="utf-8"?>
<ds:datastoreItem xmlns:ds="http://schemas.openxmlformats.org/officeDocument/2006/customXml" ds:itemID="{9F7F31E4-8ECD-4B50-80A5-F9A62B7DACE2}">
  <ds:schemaRefs>
    <ds:schemaRef ds:uri="45cff58e-dd55-4aee-99c6-093aab66357a"/>
    <ds:schemaRef ds:uri="b67db842-0507-496b-87af-d07153b096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4743</TotalTime>
  <Words>2373</Words>
  <Application>Microsoft Office PowerPoint</Application>
  <PresentationFormat>Widescreen</PresentationFormat>
  <Paragraphs>160</Paragraphs>
  <Slides>29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Avenir Next LT Pro</vt:lpstr>
      <vt:lpstr>Bahnschrift</vt:lpstr>
      <vt:lpstr>Calibri</vt:lpstr>
      <vt:lpstr>Merriweather</vt:lpstr>
      <vt:lpstr>Open Sans</vt:lpstr>
      <vt:lpstr>proxima-nova</vt:lpstr>
      <vt:lpstr>Times</vt:lpstr>
      <vt:lpstr>Wingdings</vt:lpstr>
      <vt:lpstr>MatrixVTI</vt:lpstr>
      <vt:lpstr>COVID-19   OFFICE OF HUMAN RESOURCES &amp; SUPERINTENDENT OF SCHOOLS</vt:lpstr>
      <vt:lpstr>COVID MANAGEMENT</vt:lpstr>
      <vt:lpstr>AGENDA</vt:lpstr>
      <vt:lpstr>WHAT OUR ROLE?</vt:lpstr>
      <vt:lpstr>DISTRICT UPDATES (January 2022)</vt:lpstr>
      <vt:lpstr>OUR STAY-AT-HOME ORDER</vt:lpstr>
      <vt:lpstr>PowerPoint Presentation</vt:lpstr>
      <vt:lpstr>Mandatory wearing of Mask</vt:lpstr>
      <vt:lpstr>HERE'S HOW THE DISTRICT IS MANAGING COVID-19</vt:lpstr>
      <vt:lpstr>What is the incubation period?</vt:lpstr>
      <vt:lpstr>NOTIFICATION &amp;  REPORTING PROTOCOL  (Parents)</vt:lpstr>
      <vt:lpstr>NOTIFICATION &amp;  REPORTING PROTOCOL  (Staff)</vt:lpstr>
      <vt:lpstr>Conducting Contact Tracing  CRITERIA FOR CLOSE CONTACT</vt:lpstr>
      <vt:lpstr>COVID-19 EXPOSURE: Exposed close contacts who have no COVID-19 symptoms and are not fully vaccinated: </vt:lpstr>
      <vt:lpstr>COVID-19 EXPOSURE Exposed close contacts who have no COVID-19 symptoms and ARE fully vaccinated:  </vt:lpstr>
      <vt:lpstr> COVID-19 EXPOSURE: Unvaccinated Persons 90 day Diagnosis:</vt:lpstr>
      <vt:lpstr>QUARANTINE GUIDANCE DUE TO SCHOOL EXPOSURE</vt:lpstr>
      <vt:lpstr>Household/Family Exposure</vt:lpstr>
      <vt:lpstr>ILLNESS WHILE ON THE SCHOOL SITE</vt:lpstr>
      <vt:lpstr>UNVACCINATED STAFF – Weekly Testing</vt:lpstr>
      <vt:lpstr>Weekly Testing Onsite  REGISTRATION REQUIRED</vt:lpstr>
      <vt:lpstr>POST TRAVEL – Students/Staff</vt:lpstr>
      <vt:lpstr>WHAT ACTIVITIES CAN A STUDENT OR STAFF MEMBER PARTICIPATE IN WHILE IN QUARANTINE? </vt:lpstr>
      <vt:lpstr>NOTICE to All Staff &amp; Positive Employee</vt:lpstr>
      <vt:lpstr>Notice to Parents/Community</vt:lpstr>
      <vt:lpstr>Staff - Reporting Absences  </vt:lpstr>
      <vt:lpstr>Remote/Hybrid Learning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FROM THE OFFICE OF HUMAN RESOURCES</dc:title>
  <dc:creator>Shebra Jones</dc:creator>
  <cp:lastModifiedBy>Shebra Jones</cp:lastModifiedBy>
  <cp:revision>497</cp:revision>
  <dcterms:created xsi:type="dcterms:W3CDTF">2021-11-30T20:10:28Z</dcterms:created>
  <dcterms:modified xsi:type="dcterms:W3CDTF">2022-02-07T01:30:21Z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0x0101000DAECBC2372246488565E1A1253E571A</vt:lpwstr>
  </property>
</Properties>
</file>